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caca59a6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caca59a6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caca59a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2caca59a6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caca59a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caca59a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caca59a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caca59a6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caca59a6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2caca59a6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caca59a6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caca59a6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d75b916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d75b916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d75b9164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d75b9164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d75b9164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d75b916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d75b9164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d75b916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d75b9164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d75b9164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2d75b9164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2d75b9164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2d75b9164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2d75b9164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2d75b9164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2d75b9164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2d75b9164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2d75b9164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d75b9164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2d75b9164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d75b9164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d75b9164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dff036874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dff036874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c4b4f774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c4b4f77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2c4b4f774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2c4b4f774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c4b4f774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c4b4f774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c4b4f77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2c4b4f77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c4b4f774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2c4b4f774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c4b4f774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c4b4f774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caca59a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caca59a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844850" y="391025"/>
            <a:ext cx="72714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Ingeniería de Requerimientos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Técnica de recogida de requerimientos</a:t>
            </a:r>
            <a:endParaRPr/>
          </a:p>
          <a:p>
            <a:pPr indent="0" lvl="0" marL="0" rtl="0" algn="l">
              <a:spcBef>
                <a:spcPts val="0"/>
              </a:spcBef>
              <a:spcAft>
                <a:spcPts val="0"/>
              </a:spcAft>
              <a:buNone/>
            </a:pPr>
            <a:r>
              <a:t/>
            </a:r>
            <a:endParaRPr/>
          </a:p>
        </p:txBody>
      </p:sp>
      <p:sp>
        <p:nvSpPr>
          <p:cNvPr id="282" name="Google Shape;282;p26"/>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b="1" sz="15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b="1" lang="es" sz="1550">
                <a:highlight>
                  <a:schemeClr val="dk1"/>
                </a:highlight>
                <a:latin typeface="Arial"/>
                <a:ea typeface="Arial"/>
                <a:cs typeface="Arial"/>
                <a:sym typeface="Arial"/>
              </a:rPr>
              <a:t>Entrevistas</a:t>
            </a:r>
            <a:r>
              <a:rPr lang="es" sz="1350">
                <a:highlight>
                  <a:schemeClr val="dk1"/>
                </a:highlight>
                <a:latin typeface="Arial"/>
                <a:ea typeface="Arial"/>
                <a:cs typeface="Arial"/>
                <a:sym typeface="Arial"/>
              </a:rPr>
              <a:t>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Esta es una técnica simple y directa. Preguntas libres de contexto pueden ayudar a conseguir entrevistas libres. El objetivo es prevenir condicionar la respuesta del usuario a las preguntas. Entonces, puede ser apropiado buscar requisitos no descubiertos explorando soluciones. La convergencia en algunas necesidades comunes iniciará un repositorio de requisitos para usar durante el proyecto. Se puede usar esta técnica para: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reunir información sobre un sistema existente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determinar requisitos de un sistema nuevo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clarificar especificaciones funcionales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obtener información de entorno sobre la organización del cliente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obtener realimentación respecto a la usabilidad</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Técnica de recogida de requerimientos</a:t>
            </a:r>
            <a:endParaRPr/>
          </a:p>
          <a:p>
            <a:pPr indent="0" lvl="0" marL="0" rtl="0" algn="l">
              <a:spcBef>
                <a:spcPts val="0"/>
              </a:spcBef>
              <a:spcAft>
                <a:spcPts val="0"/>
              </a:spcAft>
              <a:buNone/>
            </a:pPr>
            <a:r>
              <a:t/>
            </a:r>
            <a:endParaRPr/>
          </a:p>
        </p:txBody>
      </p:sp>
      <p:sp>
        <p:nvSpPr>
          <p:cNvPr id="288" name="Google Shape;288;p27"/>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b="1" sz="15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b="1" lang="es" sz="1550">
                <a:highlight>
                  <a:schemeClr val="dk1"/>
                </a:highlight>
                <a:latin typeface="Arial"/>
                <a:ea typeface="Arial"/>
                <a:cs typeface="Arial"/>
                <a:sym typeface="Arial"/>
              </a:rPr>
              <a:t>Brainstorming </a:t>
            </a:r>
            <a:endParaRPr b="1" sz="15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El brainstorming o lluvia de ideas implica tanto la generación como la reducción de ideas. Las ideas más creativas e innovadoras resultan con frecuencia de la combinación de ideas aparentemente sin relación. Se pueden utilizar algunas técnicas de votación para priorizar las ideas creadas. Aunque se prefieren los brainstorming en vivo, en algunas situaciones puede ser viable el brainstorming basado en web.</a:t>
            </a:r>
            <a:endParaRPr sz="11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Técnica de recogida de requerimientos</a:t>
            </a:r>
            <a:endParaRPr/>
          </a:p>
          <a:p>
            <a:pPr indent="0" lvl="0" marL="0" rtl="0" algn="l">
              <a:spcBef>
                <a:spcPts val="0"/>
              </a:spcBef>
              <a:spcAft>
                <a:spcPts val="0"/>
              </a:spcAft>
              <a:buNone/>
            </a:pPr>
            <a:r>
              <a:t/>
            </a:r>
            <a:endParaRPr/>
          </a:p>
        </p:txBody>
      </p:sp>
      <p:sp>
        <p:nvSpPr>
          <p:cNvPr id="294" name="Google Shape;294;p28"/>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s" sz="1550">
                <a:highlight>
                  <a:schemeClr val="dk1"/>
                </a:highlight>
                <a:latin typeface="Arial"/>
                <a:ea typeface="Arial"/>
                <a:cs typeface="Arial"/>
                <a:sym typeface="Arial"/>
              </a:rPr>
              <a:t>Casos de Uso </a:t>
            </a:r>
            <a:endParaRPr b="1" sz="15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Los casos de uso identifican el quién, el qué y el cómo del comportamiento del sistema. Los casos de uso describen las interacciones entre el usuario y el sistema, centrándose en qué hace el sistema para el usuario. El modelo de caso de uso describe la totalidad del comportamiento del sistema. Los pasos que hay que seguir para llevar a cabo un caso de uso serían: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1. Identificar actores: los actores son entidades externas que interactúan con el sistema. Identificar actores permite a los desarrolladores entender diferentes perspectivas del sistema. Los actores incluyen usuarios primarios del sistema, usuarios secundarios y sistemas hardware/software externos que interactúan con el sistema que se encuentra bajo desarrollo.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2. Identificar escenarios: un escenario es una descripción narrativa de lo que hacen y experimentan las personas cuando usan el sistema y las aplicaciones. Un escenario incluye tareas primarias del sistema, datos que crean los actores, almacenamientos, eliminaciones, modificaciones en el sistema, cambios externos de lo que el sistema necesita saber, cambios o eventos sobre los que el actor debe estar informado.</a:t>
            </a:r>
            <a:endParaRPr sz="9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Técnica de recogida de requerimientos</a:t>
            </a:r>
            <a:endParaRPr/>
          </a:p>
          <a:p>
            <a:pPr indent="0" lvl="0" marL="0" rtl="0" algn="l">
              <a:spcBef>
                <a:spcPts val="0"/>
              </a:spcBef>
              <a:spcAft>
                <a:spcPts val="0"/>
              </a:spcAft>
              <a:buNone/>
            </a:pPr>
            <a:r>
              <a:t/>
            </a:r>
            <a:endParaRPr/>
          </a:p>
        </p:txBody>
      </p:sp>
      <p:sp>
        <p:nvSpPr>
          <p:cNvPr id="300" name="Google Shape;300;p29"/>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s" sz="1550">
                <a:highlight>
                  <a:schemeClr val="dk1"/>
                </a:highlight>
                <a:latin typeface="Arial"/>
                <a:ea typeface="Arial"/>
                <a:cs typeface="Arial"/>
                <a:sym typeface="Arial"/>
              </a:rPr>
              <a:t>Casos de Uso </a:t>
            </a:r>
            <a:endParaRPr b="1" sz="15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3. Identificar casos de uso: cuando el esbozo de los actores está completo, el siguiente paso es buscar los casos de uso del sistema. Un caso de uso es una generalización de varios escenarios. Representa un flujo completo de eventos. Los primeros casos de uso son muy preliminares, y es indudable que cambiarán muchas veces hasta que sean estables. Si la visión o los requisitos del sistema son deficientes, o si el análisis del sistema es impreciso, la funcionalidad del sistema no estará clara. Por lo tanto, hay que preguntarse constantemente si se han encontrado los casos de uso correctos. Es muy común tener que añadir, eliminar, combinar y dividir los casos de uso antes de llegar a una versión final.</a:t>
            </a:r>
            <a:endParaRPr sz="1350">
              <a:highlight>
                <a:schemeClr val="dk1"/>
              </a:highlight>
              <a:latin typeface="Arial"/>
              <a:ea typeface="Arial"/>
              <a:cs typeface="Arial"/>
              <a:sym typeface="Arial"/>
            </a:endParaRPr>
          </a:p>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Técnica de recogida de requerimientos</a:t>
            </a:r>
            <a:endParaRPr/>
          </a:p>
          <a:p>
            <a:pPr indent="0" lvl="0" marL="0" rtl="0" algn="l">
              <a:spcBef>
                <a:spcPts val="0"/>
              </a:spcBef>
              <a:spcAft>
                <a:spcPts val="0"/>
              </a:spcAft>
              <a:buNone/>
            </a:pPr>
            <a:r>
              <a:t/>
            </a:r>
            <a:endParaRPr/>
          </a:p>
        </p:txBody>
      </p:sp>
      <p:sp>
        <p:nvSpPr>
          <p:cNvPr id="306" name="Google Shape;306;p30"/>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s" sz="1550">
                <a:highlight>
                  <a:schemeClr val="dk1"/>
                </a:highlight>
                <a:latin typeface="Arial"/>
                <a:ea typeface="Arial"/>
                <a:cs typeface="Arial"/>
                <a:sym typeface="Arial"/>
              </a:rPr>
              <a:t>Prototipos y escenarios </a:t>
            </a:r>
            <a:endParaRPr b="1" sz="15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Durante esta etapa, los analistas se ayudan de escenarios, prototipos y otros modelos que les puedan servir de ayuda en la identificación y análisis de los requisitos.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Algunas veces los analistas de requisitos no pueden continuar su trabajo porque les faltan datos. Esto puede ser debido a: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el usuario no ha dado suficientes detalles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el producto es tan innovador que nadie conoce realmente sus requisitos En esos casos, el analista de requisitos o el resto de personas involucradas necesitan trabajar con algo más concreto que una lista de requisitos escritos, y para ello utilizan un prototipo. Un prototipo es un borrador de un producto potencial o de una parte del mismo. Es una simulación de los requisitos. </a:t>
            </a:r>
            <a:endParaRPr sz="1350">
              <a:highlight>
                <a:schemeClr val="dk1"/>
              </a:highlight>
              <a:latin typeface="Arial"/>
              <a:ea typeface="Arial"/>
              <a:cs typeface="Arial"/>
              <a:sym typeface="Arial"/>
            </a:endParaRPr>
          </a:p>
          <a:p>
            <a:pPr indent="0" lvl="0" marL="0" rtl="0" algn="l">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Técnica de recogida de requerimientos</a:t>
            </a:r>
            <a:endParaRPr/>
          </a:p>
          <a:p>
            <a:pPr indent="0" lvl="0" marL="0" rtl="0" algn="l">
              <a:spcBef>
                <a:spcPts val="0"/>
              </a:spcBef>
              <a:spcAft>
                <a:spcPts val="0"/>
              </a:spcAft>
              <a:buNone/>
            </a:pPr>
            <a:r>
              <a:t/>
            </a:r>
            <a:endParaRPr/>
          </a:p>
        </p:txBody>
      </p:sp>
      <p:sp>
        <p:nvSpPr>
          <p:cNvPr id="312" name="Google Shape;312;p31"/>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s" sz="1350">
                <a:highlight>
                  <a:schemeClr val="dk1"/>
                </a:highlight>
                <a:latin typeface="Arial"/>
                <a:ea typeface="Arial"/>
                <a:cs typeface="Arial"/>
                <a:sym typeface="Arial"/>
              </a:rPr>
              <a:t>Escenarios </a:t>
            </a:r>
            <a:endParaRPr b="1"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Los escenarios son una descripción paso a paso de la funcionalidad de un caso de uso del producto o del negocio, sin demasiado detalle, con el objetivo de hacer entender cómo funciona este caso de uso. Los pasos en los escenarios son fácilmente reconocibles por las personas involucradas en el negocio, ya que están escritos en el lenguaje que utilizan dichas personas. No hay un número fijo de pasos a completar por escenario. Sin embargo, un número demasiado elevado (más de 50) hará que el escenario sea difícil de seguir y entender, con lo que una buena pauta sería entre 3 y 10 pasos. Los analistas consideran los escenarios como un medio neutral, entendible por todo el mundo, y los utilizan para llegar a acuerdos con los responsables del proyecto sobre el trabajo que se tiene que hacer. Una vez que ellos los aprueban, los escenarios forman los cimientos de los requisitos</a:t>
            </a:r>
            <a:endParaRPr sz="1150">
              <a:highlight>
                <a:schemeClr val="dk1"/>
              </a:highlight>
              <a:latin typeface="Arial"/>
              <a:ea typeface="Arial"/>
              <a:cs typeface="Arial"/>
              <a:sym typeface="Arial"/>
            </a:endParaRPr>
          </a:p>
          <a:p>
            <a:pPr indent="0" lvl="0" marL="0" rtl="0" algn="l">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DEFINICIÓN DE REQUISITOS </a:t>
            </a:r>
            <a:endParaRPr/>
          </a:p>
          <a:p>
            <a:pPr indent="0" lvl="0" marL="0" rtl="0" algn="l">
              <a:spcBef>
                <a:spcPts val="0"/>
              </a:spcBef>
              <a:spcAft>
                <a:spcPts val="0"/>
              </a:spcAft>
              <a:buNone/>
            </a:pPr>
            <a:r>
              <a:t/>
            </a:r>
            <a:endParaRPr/>
          </a:p>
        </p:txBody>
      </p:sp>
      <p:sp>
        <p:nvSpPr>
          <p:cNvPr id="318" name="Google Shape;318;p32"/>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Conseguir que los requisitos estén claramente definidos puede ser difícil. Para ello es importante tener muy en cuenta la perspectiva del usuario. El problema es que a menudo los usuarios están demasiado ocupados como para definir con precisión lo que necesitan. Algunas organizaciones resuelven el problema del ‘usuario ocupado’ creando un perfil – el ya nombrado analista de negocio - que represente las necesidades de la aplicación del usuario.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0"/>
              </a:spcBef>
              <a:spcAft>
                <a:spcPts val="1600"/>
              </a:spcAft>
              <a:buNone/>
            </a:pPr>
            <a:r>
              <a:rPr lang="es" sz="1350">
                <a:highlight>
                  <a:schemeClr val="dk1"/>
                </a:highlight>
                <a:latin typeface="Arial"/>
                <a:ea typeface="Arial"/>
                <a:cs typeface="Arial"/>
                <a:sym typeface="Arial"/>
              </a:rPr>
              <a:t>L</a:t>
            </a:r>
            <a:r>
              <a:rPr lang="es" sz="1350">
                <a:highlight>
                  <a:schemeClr val="dk1"/>
                </a:highlight>
                <a:latin typeface="Arial"/>
                <a:ea typeface="Arial"/>
                <a:cs typeface="Arial"/>
                <a:sym typeface="Arial"/>
              </a:rPr>
              <a:t>a reutilización de los requisitos puede ser una buena solución. Los requisitos de un producto nunca serán completamente únicos. Es aconsejable que antes de empezar cualquier proyecto se revisen proyectos ya finalizados para ver si contienen material potencialmente reutilizable. En ocasiones hay requisitos que se pueden reutilizar sin ni siquiera alterarlos pero lo más habitual es encontrar requisitos que, aunque no son exactamente lo que se quiere, son una buena base para construir los requisitos deseados. </a:t>
            </a:r>
            <a:endParaRPr sz="1350">
              <a:highlight>
                <a:schemeClr val="dk1"/>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Documentar los requisitos</a:t>
            </a:r>
            <a:endParaRPr/>
          </a:p>
          <a:p>
            <a:pPr indent="0" lvl="0" marL="0" rtl="0" algn="l">
              <a:spcBef>
                <a:spcPts val="0"/>
              </a:spcBef>
              <a:spcAft>
                <a:spcPts val="0"/>
              </a:spcAft>
              <a:buNone/>
            </a:pPr>
            <a:r>
              <a:t/>
            </a:r>
            <a:endParaRPr/>
          </a:p>
        </p:txBody>
      </p:sp>
      <p:sp>
        <p:nvSpPr>
          <p:cNvPr id="324" name="Google Shape;324;p33"/>
          <p:cNvSpPr txBox="1"/>
          <p:nvPr>
            <p:ph idx="1" type="body"/>
          </p:nvPr>
        </p:nvSpPr>
        <p:spPr>
          <a:xfrm>
            <a:off x="1275300" y="741975"/>
            <a:ext cx="7083300" cy="403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350">
                <a:highlight>
                  <a:schemeClr val="dk1"/>
                </a:highlight>
                <a:latin typeface="Arial"/>
                <a:ea typeface="Arial"/>
                <a:cs typeface="Arial"/>
                <a:sym typeface="Arial"/>
              </a:rPr>
              <a:t>Buenas prácticas</a:t>
            </a:r>
            <a:r>
              <a:rPr b="1" lang="es" sz="1350">
                <a:highlight>
                  <a:schemeClr val="dk1"/>
                </a:highlight>
                <a:latin typeface="Arial"/>
                <a:ea typeface="Arial"/>
                <a:cs typeface="Arial"/>
                <a:sym typeface="Arial"/>
              </a:rPr>
              <a:t> </a:t>
            </a:r>
            <a:endParaRPr b="1" sz="13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Los requisitos son escritos de una forma tecnológicamente neutra, es decir, especifican lo que el producto hace y no qué tecnología se usará para crearlo.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Su especificación no debe ser ambigua.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Eliminar todos los pronombres de la especificación de requisitos, sustituyéndolos por los sujetos.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Tener cuidado con adjetivos y adverbios ya que pueden llevar a confusiones.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Se debe evitar usar palabras tales como ‘debería’ al escribir los requisitos ya que da a entender que el requisito es opcional.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Al escribir los requisitos una buena técnica es leerlos en alto. Y si es posible pedir a alguien que los lea. </a:t>
            </a:r>
            <a:endParaRPr sz="1250">
              <a:highlight>
                <a:schemeClr val="dk1"/>
              </a:highlight>
              <a:latin typeface="Arial"/>
              <a:ea typeface="Arial"/>
              <a:cs typeface="Arial"/>
              <a:sym typeface="Arial"/>
            </a:endParaRPr>
          </a:p>
          <a:p>
            <a:pPr indent="0" lvl="0" marL="0" rtl="0" algn="just">
              <a:spcBef>
                <a:spcPts val="1600"/>
              </a:spcBef>
              <a:spcAft>
                <a:spcPts val="1600"/>
              </a:spcAft>
              <a:buNone/>
            </a:pPr>
            <a:r>
              <a:rPr lang="es" sz="1250">
                <a:highlight>
                  <a:schemeClr val="dk1"/>
                </a:highlight>
                <a:latin typeface="Arial"/>
                <a:ea typeface="Arial"/>
                <a:cs typeface="Arial"/>
                <a:sym typeface="Arial"/>
              </a:rPr>
              <a:t>- Confirmar que los involucrados en el negocio tienen el mismo entendimiento acerca de los requisitos que la persona que los escribe.</a:t>
            </a:r>
            <a:endParaRPr sz="1250">
              <a:highlight>
                <a:schemeClr val="dk1"/>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Documentar los requisitos</a:t>
            </a:r>
            <a:endParaRPr/>
          </a:p>
          <a:p>
            <a:pPr indent="0" lvl="0" marL="0" rtl="0" algn="l">
              <a:spcBef>
                <a:spcPts val="0"/>
              </a:spcBef>
              <a:spcAft>
                <a:spcPts val="0"/>
              </a:spcAft>
              <a:buNone/>
            </a:pPr>
            <a:r>
              <a:t/>
            </a:r>
            <a:endParaRPr/>
          </a:p>
        </p:txBody>
      </p:sp>
      <p:sp>
        <p:nvSpPr>
          <p:cNvPr id="330" name="Google Shape;330;p34"/>
          <p:cNvSpPr txBox="1"/>
          <p:nvPr>
            <p:ph idx="1" type="body"/>
          </p:nvPr>
        </p:nvSpPr>
        <p:spPr>
          <a:xfrm>
            <a:off x="1275300" y="741975"/>
            <a:ext cx="7083300" cy="403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sz="1350">
                <a:highlight>
                  <a:schemeClr val="dk1"/>
                </a:highlight>
                <a:latin typeface="Arial"/>
                <a:ea typeface="Arial"/>
                <a:cs typeface="Arial"/>
                <a:sym typeface="Arial"/>
              </a:rPr>
              <a:t>Buenas prácticas </a:t>
            </a:r>
            <a:endParaRPr b="1" sz="13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Los requisitos son escritos de una forma tecnológicamente neutra, es decir, especifican lo que el producto hace y no qué tecnología se usará para crearlo.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Su especificación no debe ser ambigua.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Eliminar todos los pronombres de la especificación de requisitos, sustituyéndolos por los sujetos.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Tener cuidado con adjetivos y adverbios ya que pueden llevar a confusiones.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Se debe evitar usar palabras tales como ‘debería’ al escribir los requisitos ya que da a entender que el requisito es opcional. </a:t>
            </a:r>
            <a:endParaRPr sz="1250">
              <a:highlight>
                <a:schemeClr val="dk1"/>
              </a:highlight>
              <a:latin typeface="Arial"/>
              <a:ea typeface="Arial"/>
              <a:cs typeface="Arial"/>
              <a:sym typeface="Arial"/>
            </a:endParaRPr>
          </a:p>
          <a:p>
            <a:pPr indent="0" lvl="0" marL="0" rtl="0" algn="just">
              <a:spcBef>
                <a:spcPts val="1600"/>
              </a:spcBef>
              <a:spcAft>
                <a:spcPts val="0"/>
              </a:spcAft>
              <a:buNone/>
            </a:pPr>
            <a:r>
              <a:rPr lang="es" sz="1250">
                <a:highlight>
                  <a:schemeClr val="dk1"/>
                </a:highlight>
                <a:latin typeface="Arial"/>
                <a:ea typeface="Arial"/>
                <a:cs typeface="Arial"/>
                <a:sym typeface="Arial"/>
              </a:rPr>
              <a:t>- Al escribir los requisitos una buena técnica es leerlos en alto. Y si es posible pedir a alguien que los lea. </a:t>
            </a:r>
            <a:endParaRPr sz="1250">
              <a:highlight>
                <a:schemeClr val="dk1"/>
              </a:highlight>
              <a:latin typeface="Arial"/>
              <a:ea typeface="Arial"/>
              <a:cs typeface="Arial"/>
              <a:sym typeface="Arial"/>
            </a:endParaRPr>
          </a:p>
          <a:p>
            <a:pPr indent="0" lvl="0" marL="0" rtl="0" algn="just">
              <a:spcBef>
                <a:spcPts val="1600"/>
              </a:spcBef>
              <a:spcAft>
                <a:spcPts val="1600"/>
              </a:spcAft>
              <a:buNone/>
            </a:pPr>
            <a:r>
              <a:rPr lang="es" sz="1250">
                <a:highlight>
                  <a:schemeClr val="dk1"/>
                </a:highlight>
                <a:latin typeface="Arial"/>
                <a:ea typeface="Arial"/>
                <a:cs typeface="Arial"/>
                <a:sym typeface="Arial"/>
              </a:rPr>
              <a:t>- Confirmar que los involucrados en el negocio tienen el mismo entendimiento acerca de los requisitos que la persona que los escribe.</a:t>
            </a:r>
            <a:endParaRPr sz="1250">
              <a:highlight>
                <a:schemeClr val="dk1"/>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Documentar los requisitos</a:t>
            </a:r>
            <a:endParaRPr/>
          </a:p>
          <a:p>
            <a:pPr indent="0" lvl="0" marL="0" rtl="0" algn="l">
              <a:spcBef>
                <a:spcPts val="0"/>
              </a:spcBef>
              <a:spcAft>
                <a:spcPts val="0"/>
              </a:spcAft>
              <a:buNone/>
            </a:pPr>
            <a:r>
              <a:t/>
            </a:r>
            <a:endParaRPr/>
          </a:p>
        </p:txBody>
      </p:sp>
      <p:sp>
        <p:nvSpPr>
          <p:cNvPr id="336" name="Google Shape;336;p35"/>
          <p:cNvSpPr txBox="1"/>
          <p:nvPr>
            <p:ph idx="1" type="body"/>
          </p:nvPr>
        </p:nvSpPr>
        <p:spPr>
          <a:xfrm>
            <a:off x="1275300" y="393750"/>
            <a:ext cx="7083300" cy="403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1600"/>
              </a:spcBef>
              <a:spcAft>
                <a:spcPts val="0"/>
              </a:spcAft>
              <a:buNone/>
            </a:pPr>
            <a:r>
              <a:rPr lang="es" sz="1350">
                <a:highlight>
                  <a:schemeClr val="dk1"/>
                </a:highlight>
                <a:latin typeface="Arial"/>
                <a:ea typeface="Arial"/>
                <a:cs typeface="Arial"/>
                <a:sym typeface="Arial"/>
              </a:rPr>
              <a:t>Algunas buenas prácticas relacionadas con la convención de nombres son las que se describen a continuación: </a:t>
            </a:r>
            <a:endParaRPr sz="1350">
              <a:highlight>
                <a:schemeClr val="dk1"/>
              </a:highlight>
              <a:latin typeface="Arial"/>
              <a:ea typeface="Arial"/>
              <a:cs typeface="Arial"/>
              <a:sym typeface="Arial"/>
            </a:endParaRPr>
          </a:p>
          <a:p>
            <a:pPr indent="0" lvl="0" marL="0" rtl="0" algn="just">
              <a:spcBef>
                <a:spcPts val="1600"/>
              </a:spcBef>
              <a:spcAft>
                <a:spcPts val="0"/>
              </a:spcAft>
              <a:buNone/>
            </a:pPr>
            <a:r>
              <a:rPr lang="es" sz="1350">
                <a:highlight>
                  <a:schemeClr val="dk1"/>
                </a:highlight>
                <a:latin typeface="Arial"/>
                <a:ea typeface="Arial"/>
                <a:cs typeface="Arial"/>
                <a:sym typeface="Arial"/>
              </a:rPr>
              <a:t>- Realizar un </a:t>
            </a:r>
            <a:r>
              <a:rPr b="1" lang="es" sz="1350">
                <a:highlight>
                  <a:schemeClr val="dk1"/>
                </a:highlight>
                <a:latin typeface="Arial"/>
                <a:ea typeface="Arial"/>
                <a:cs typeface="Arial"/>
                <a:sym typeface="Arial"/>
              </a:rPr>
              <a:t>glosario</a:t>
            </a:r>
            <a:r>
              <a:rPr lang="es" sz="1350">
                <a:highlight>
                  <a:schemeClr val="dk1"/>
                </a:highlight>
                <a:latin typeface="Arial"/>
                <a:ea typeface="Arial"/>
                <a:cs typeface="Arial"/>
                <a:sym typeface="Arial"/>
              </a:rPr>
              <a:t> que defina los términos más importantes que van a utilizarse por las personas involucradas en el negocio. Este glosario debería ir evolucionando a lo largo del proyecto. En un primer momento deberían introducirse los términos que el proyecto utiliza y el significado de los mismos, y a medida que le proyecto avanza ir refinando el glosario. </a:t>
            </a:r>
            <a:endParaRPr sz="1350">
              <a:highlight>
                <a:schemeClr val="dk1"/>
              </a:highlight>
              <a:latin typeface="Arial"/>
              <a:ea typeface="Arial"/>
              <a:cs typeface="Arial"/>
              <a:sym typeface="Arial"/>
            </a:endParaRPr>
          </a:p>
          <a:p>
            <a:pPr indent="0" lvl="0" marL="0" rtl="0" algn="just">
              <a:spcBef>
                <a:spcPts val="0"/>
              </a:spcBef>
              <a:spcAft>
                <a:spcPts val="0"/>
              </a:spcAft>
              <a:buNone/>
            </a:pPr>
            <a:r>
              <a:rPr lang="es" sz="1350">
                <a:highlight>
                  <a:schemeClr val="dk1"/>
                </a:highlight>
                <a:latin typeface="Arial"/>
                <a:ea typeface="Arial"/>
                <a:cs typeface="Arial"/>
                <a:sym typeface="Arial"/>
              </a:rPr>
              <a:t>- Los nombres que se utilizan en la especificación de requisitos deberían ser nombres comunes y habituales para los involucrados en el negocio, es decir, vocabulario que utilicen en su día a día en el trabajo. </a:t>
            </a:r>
            <a:endParaRPr sz="1350">
              <a:highlight>
                <a:schemeClr val="dk1"/>
              </a:highlight>
              <a:latin typeface="Arial"/>
              <a:ea typeface="Arial"/>
              <a:cs typeface="Arial"/>
              <a:sym typeface="Arial"/>
            </a:endParaRPr>
          </a:p>
          <a:p>
            <a:pPr indent="0" lvl="0" marL="0" rtl="0" algn="just">
              <a:spcBef>
                <a:spcPts val="0"/>
              </a:spcBef>
              <a:spcAft>
                <a:spcPts val="0"/>
              </a:spcAft>
              <a:buNone/>
            </a:pPr>
            <a:r>
              <a:rPr lang="es" sz="1350">
                <a:highlight>
                  <a:schemeClr val="dk1"/>
                </a:highlight>
                <a:latin typeface="Arial"/>
                <a:ea typeface="Arial"/>
                <a:cs typeface="Arial"/>
                <a:sym typeface="Arial"/>
              </a:rPr>
              <a:t>- Si dichos nombres “de negocio” son erróneos o pueden llevar a confusión, sería interesante sugerir mejores nombres. </a:t>
            </a:r>
            <a:endParaRPr sz="1350">
              <a:highlight>
                <a:schemeClr val="dk1"/>
              </a:highlight>
              <a:latin typeface="Arial"/>
              <a:ea typeface="Arial"/>
              <a:cs typeface="Arial"/>
              <a:sym typeface="Arial"/>
            </a:endParaRPr>
          </a:p>
          <a:p>
            <a:pPr indent="0" lvl="0" marL="0" rtl="0" algn="just">
              <a:spcBef>
                <a:spcPts val="0"/>
              </a:spcBef>
              <a:spcAft>
                <a:spcPts val="0"/>
              </a:spcAft>
              <a:buNone/>
            </a:pPr>
            <a:r>
              <a:rPr lang="es" sz="1350">
                <a:highlight>
                  <a:schemeClr val="dk1"/>
                </a:highlight>
                <a:latin typeface="Arial"/>
                <a:ea typeface="Arial"/>
                <a:cs typeface="Arial"/>
                <a:sym typeface="Arial"/>
              </a:rPr>
              <a:t>- Los nombres “buenos” son fácilmente distinguibles ya que invocan el significado correcto por ellos mismos, evitando invertir tiempo en su explicación. </a:t>
            </a:r>
            <a:endParaRPr sz="1350">
              <a:highlight>
                <a:schemeClr val="dk1"/>
              </a:highlight>
              <a:latin typeface="Arial"/>
              <a:ea typeface="Arial"/>
              <a:cs typeface="Arial"/>
              <a:sym typeface="Arial"/>
            </a:endParaRPr>
          </a:p>
          <a:p>
            <a:pPr indent="0" lvl="0" marL="0" rtl="0" algn="just">
              <a:spcBef>
                <a:spcPts val="0"/>
              </a:spcBef>
              <a:spcAft>
                <a:spcPts val="0"/>
              </a:spcAft>
              <a:buNone/>
            </a:pPr>
            <a:r>
              <a:rPr lang="es" sz="1350">
                <a:highlight>
                  <a:schemeClr val="dk1"/>
                </a:highlight>
                <a:latin typeface="Arial"/>
                <a:ea typeface="Arial"/>
                <a:cs typeface="Arial"/>
                <a:sym typeface="Arial"/>
              </a:rPr>
              <a:t>- Crear un diccionario escribiendo cada término y su definición. </a:t>
            </a:r>
            <a:endParaRPr sz="1350">
              <a:highlight>
                <a:schemeClr val="dk1"/>
              </a:highlight>
              <a:latin typeface="Arial"/>
              <a:ea typeface="Arial"/>
              <a:cs typeface="Arial"/>
              <a:sym typeface="Arial"/>
            </a:endParaRPr>
          </a:p>
          <a:p>
            <a:pPr indent="0" lvl="0" marL="0" rtl="0" algn="just">
              <a:spcBef>
                <a:spcPts val="0"/>
              </a:spcBef>
              <a:spcAft>
                <a:spcPts val="0"/>
              </a:spcAft>
              <a:buNone/>
            </a:pPr>
            <a:r>
              <a:rPr lang="es" sz="1350">
                <a:highlight>
                  <a:schemeClr val="dk1"/>
                </a:highlight>
                <a:latin typeface="Arial"/>
                <a:ea typeface="Arial"/>
                <a:cs typeface="Arial"/>
                <a:sym typeface="Arial"/>
              </a:rPr>
              <a:t>- Incluir todas las abreviaturas y acrónimos utilizados por los usuarios en dicho diccionario. </a:t>
            </a:r>
            <a:endParaRPr sz="1250">
              <a:highlight>
                <a:schemeClr val="dk1"/>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es un requisito?</a:t>
            </a:r>
            <a:endParaRPr/>
          </a:p>
        </p:txBody>
      </p:sp>
      <p:sp>
        <p:nvSpPr>
          <p:cNvPr id="234" name="Google Shape;234;p18"/>
          <p:cNvSpPr txBox="1"/>
          <p:nvPr>
            <p:ph idx="1" type="body"/>
          </p:nvPr>
        </p:nvSpPr>
        <p:spPr>
          <a:xfrm>
            <a:off x="1275300" y="1078375"/>
            <a:ext cx="7083300" cy="3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highlight>
                  <a:schemeClr val="dk1"/>
                </a:highlight>
                <a:latin typeface="Arial"/>
                <a:ea typeface="Arial"/>
                <a:cs typeface="Arial"/>
                <a:sym typeface="Arial"/>
              </a:rPr>
              <a:t>Un </a:t>
            </a:r>
            <a:r>
              <a:rPr b="1" lang="es" sz="1350">
                <a:highlight>
                  <a:schemeClr val="dk1"/>
                </a:highlight>
                <a:latin typeface="Arial"/>
                <a:ea typeface="Arial"/>
                <a:cs typeface="Arial"/>
                <a:sym typeface="Arial"/>
              </a:rPr>
              <a:t>requisito </a:t>
            </a:r>
            <a:r>
              <a:rPr lang="es" sz="1350">
                <a:highlight>
                  <a:schemeClr val="dk1"/>
                </a:highlight>
                <a:latin typeface="Arial"/>
                <a:ea typeface="Arial"/>
                <a:cs typeface="Arial"/>
                <a:sym typeface="Arial"/>
              </a:rPr>
              <a:t>es algo que el producto debe hacer o una característica que debe tener. Un requisito existe por el tipo de demanda que tiene el producto o porque el cliente quiere que el requisito sea parte del producto entregado. La tarea de todo analista de requisitos es hablar con la gente, entenderla, escuchar lo que dicen y también lo que no dicen, para entender lo que necesitan.</a:t>
            </a:r>
            <a:endParaRPr sz="1350">
              <a:highlight>
                <a:schemeClr val="dk1"/>
              </a:highlight>
              <a:latin typeface="Arial"/>
              <a:ea typeface="Arial"/>
              <a:cs typeface="Arial"/>
              <a:sym typeface="Arial"/>
            </a:endParaRPr>
          </a:p>
          <a:p>
            <a:pPr indent="0" lvl="0" marL="0" rtl="0" algn="l">
              <a:spcBef>
                <a:spcPts val="1600"/>
              </a:spcBef>
              <a:spcAft>
                <a:spcPts val="0"/>
              </a:spcAft>
              <a:buNone/>
            </a:pPr>
            <a:r>
              <a:rPr lang="es">
                <a:latin typeface="Arial"/>
                <a:ea typeface="Arial"/>
                <a:cs typeface="Arial"/>
                <a:sym typeface="Arial"/>
              </a:rPr>
              <a:t>Los pasos a seguir para identificar y definir los requisitos de un producto, de forma genérica, se podrían enumerar de la siguiente manera: </a:t>
            </a:r>
            <a:r>
              <a:rPr lang="es">
                <a:highlight>
                  <a:schemeClr val="dk1"/>
                </a:highlight>
                <a:latin typeface="Arial"/>
                <a:ea typeface="Arial"/>
                <a:cs typeface="Arial"/>
                <a:sym typeface="Arial"/>
              </a:rPr>
              <a:t> </a:t>
            </a:r>
            <a:endParaRPr>
              <a:highlight>
                <a:schemeClr val="dk1"/>
              </a:highlight>
              <a:latin typeface="Arial"/>
              <a:ea typeface="Arial"/>
              <a:cs typeface="Arial"/>
              <a:sym typeface="Arial"/>
            </a:endParaRPr>
          </a:p>
          <a:p>
            <a:pPr indent="-317500" lvl="0" marL="457200" rtl="0" algn="l">
              <a:spcBef>
                <a:spcPts val="1600"/>
              </a:spcBef>
              <a:spcAft>
                <a:spcPts val="0"/>
              </a:spcAft>
              <a:buSzPts val="1400"/>
              <a:buFont typeface="Arial"/>
              <a:buChar char="●"/>
            </a:pPr>
            <a:r>
              <a:rPr lang="es" sz="1400">
                <a:highlight>
                  <a:schemeClr val="dk1"/>
                </a:highlight>
                <a:latin typeface="Arial"/>
                <a:ea typeface="Arial"/>
                <a:cs typeface="Arial"/>
                <a:sym typeface="Arial"/>
              </a:rPr>
              <a:t>Observar y entender el trabajo desde el punto de vista del usuario</a:t>
            </a:r>
            <a:endParaRPr sz="1400">
              <a:highlight>
                <a:schemeClr val="dk1"/>
              </a:highlight>
              <a:latin typeface="Arial"/>
              <a:ea typeface="Arial"/>
              <a:cs typeface="Arial"/>
              <a:sym typeface="Arial"/>
            </a:endParaRPr>
          </a:p>
          <a:p>
            <a:pPr indent="-317500" lvl="0" marL="457200" rtl="0" algn="l">
              <a:spcBef>
                <a:spcPts val="0"/>
              </a:spcBef>
              <a:spcAft>
                <a:spcPts val="0"/>
              </a:spcAft>
              <a:buSzPts val="1400"/>
              <a:buFont typeface="Arial"/>
              <a:buChar char="●"/>
            </a:pPr>
            <a:r>
              <a:rPr lang="es" sz="1400">
                <a:highlight>
                  <a:schemeClr val="dk1"/>
                </a:highlight>
                <a:latin typeface="Arial"/>
                <a:ea typeface="Arial"/>
                <a:cs typeface="Arial"/>
                <a:sym typeface="Arial"/>
              </a:rPr>
              <a:t>Interpretar el trabajo del usuario</a:t>
            </a:r>
            <a:endParaRPr sz="1400">
              <a:highlight>
                <a:schemeClr val="dk1"/>
              </a:highlight>
              <a:latin typeface="Arial"/>
              <a:ea typeface="Arial"/>
              <a:cs typeface="Arial"/>
              <a:sym typeface="Arial"/>
            </a:endParaRPr>
          </a:p>
          <a:p>
            <a:pPr indent="-317500" lvl="0" marL="457200" rtl="0" algn="l">
              <a:spcBef>
                <a:spcPts val="0"/>
              </a:spcBef>
              <a:spcAft>
                <a:spcPts val="0"/>
              </a:spcAft>
              <a:buSzPts val="1400"/>
              <a:buFont typeface="Arial"/>
              <a:buChar char="●"/>
            </a:pPr>
            <a:r>
              <a:rPr lang="es" sz="1400">
                <a:highlight>
                  <a:schemeClr val="dk1"/>
                </a:highlight>
                <a:latin typeface="Arial"/>
                <a:ea typeface="Arial"/>
                <a:cs typeface="Arial"/>
                <a:sym typeface="Arial"/>
              </a:rPr>
              <a:t>Inventar mejores formas de hacer el trabajo</a:t>
            </a:r>
            <a:endParaRPr sz="1400">
              <a:highlight>
                <a:schemeClr val="dk1"/>
              </a:highlight>
              <a:latin typeface="Arial"/>
              <a:ea typeface="Arial"/>
              <a:cs typeface="Arial"/>
              <a:sym typeface="Arial"/>
            </a:endParaRPr>
          </a:p>
          <a:p>
            <a:pPr indent="-317500" lvl="0" marL="457200" rtl="0" algn="l">
              <a:spcBef>
                <a:spcPts val="0"/>
              </a:spcBef>
              <a:spcAft>
                <a:spcPts val="0"/>
              </a:spcAft>
              <a:buSzPts val="1400"/>
              <a:buFont typeface="Arial"/>
              <a:buChar char="●"/>
            </a:pPr>
            <a:r>
              <a:rPr lang="es" sz="1400">
                <a:highlight>
                  <a:schemeClr val="dk1"/>
                </a:highlight>
                <a:latin typeface="Arial"/>
                <a:ea typeface="Arial"/>
                <a:cs typeface="Arial"/>
                <a:sym typeface="Arial"/>
              </a:rPr>
              <a:t>Plasmar estos resultados en forma de especificación de requisitos</a:t>
            </a:r>
            <a:endParaRPr sz="1400">
              <a:highlight>
                <a:schemeClr val="dk1"/>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VERIFICACIÓN DE REQUISITOS</a:t>
            </a:r>
            <a:endParaRPr/>
          </a:p>
          <a:p>
            <a:pPr indent="0" lvl="0" marL="0" rtl="0" algn="l">
              <a:spcBef>
                <a:spcPts val="0"/>
              </a:spcBef>
              <a:spcAft>
                <a:spcPts val="0"/>
              </a:spcAft>
              <a:buNone/>
            </a:pPr>
            <a:r>
              <a:t/>
            </a:r>
            <a:endParaRPr/>
          </a:p>
        </p:txBody>
      </p:sp>
      <p:sp>
        <p:nvSpPr>
          <p:cNvPr id="342" name="Google Shape;342;p36"/>
          <p:cNvSpPr txBox="1"/>
          <p:nvPr>
            <p:ph idx="1" type="body"/>
          </p:nvPr>
        </p:nvSpPr>
        <p:spPr>
          <a:xfrm>
            <a:off x="1275300" y="1108500"/>
            <a:ext cx="7083300" cy="403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1600"/>
              </a:spcBef>
              <a:spcAft>
                <a:spcPts val="0"/>
              </a:spcAft>
              <a:buNone/>
            </a:pPr>
            <a:r>
              <a:t/>
            </a:r>
            <a:endParaRPr sz="1350">
              <a:highlight>
                <a:schemeClr val="dk1"/>
              </a:highlight>
              <a:latin typeface="Arial"/>
              <a:ea typeface="Arial"/>
              <a:cs typeface="Arial"/>
              <a:sym typeface="Arial"/>
            </a:endParaRPr>
          </a:p>
          <a:p>
            <a:pPr indent="0" lvl="0" marL="0" rtl="0" algn="just">
              <a:spcBef>
                <a:spcPts val="1600"/>
              </a:spcBef>
              <a:spcAft>
                <a:spcPts val="1600"/>
              </a:spcAft>
              <a:buNone/>
            </a:pPr>
            <a:r>
              <a:rPr lang="es" sz="1350">
                <a:highlight>
                  <a:schemeClr val="dk1"/>
                </a:highlight>
                <a:latin typeface="Arial"/>
                <a:ea typeface="Arial"/>
                <a:cs typeface="Arial"/>
                <a:sym typeface="Arial"/>
              </a:rPr>
              <a:t>L</a:t>
            </a:r>
            <a:r>
              <a:rPr lang="es" sz="1350">
                <a:highlight>
                  <a:schemeClr val="dk1"/>
                </a:highlight>
                <a:latin typeface="Arial"/>
                <a:ea typeface="Arial"/>
                <a:cs typeface="Arial"/>
                <a:sym typeface="Arial"/>
              </a:rPr>
              <a:t>a puerta de calidad es un punto por el que pasan cada uno de los requisitos antes de formar parte de la especificación. Las puertas de calidad normalmente se establecen de tal forma que una o dos personas, probablemente el responsable del análisis de los requisitos y el técnico de pruebas, sean las únicas personas autorizadas para pasar los requisitos a través de las puertas de calidad. Ambas personas se reúnen y validan una serie de características de cada uno de los requisitos tales como: </a:t>
            </a:r>
            <a:r>
              <a:rPr b="1" lang="es" sz="1450">
                <a:highlight>
                  <a:schemeClr val="dk1"/>
                </a:highlight>
                <a:latin typeface="Arial"/>
                <a:ea typeface="Arial"/>
                <a:cs typeface="Arial"/>
                <a:sym typeface="Arial"/>
              </a:rPr>
              <a:t>su relevancia, coherencia o facilidad de seguimiento y de pruebas, </a:t>
            </a:r>
            <a:r>
              <a:rPr lang="es" sz="1350">
                <a:highlight>
                  <a:schemeClr val="dk1"/>
                </a:highlight>
                <a:latin typeface="Arial"/>
                <a:ea typeface="Arial"/>
                <a:cs typeface="Arial"/>
                <a:sym typeface="Arial"/>
              </a:rPr>
              <a:t>entre otras cualidades, antes de permitir que pasen a formar parte de la especificación. </a:t>
            </a:r>
            <a:r>
              <a:rPr lang="es" sz="1350">
                <a:highlight>
                  <a:schemeClr val="dk1"/>
                </a:highlight>
                <a:latin typeface="Arial"/>
                <a:ea typeface="Arial"/>
                <a:cs typeface="Arial"/>
                <a:sym typeface="Arial"/>
              </a:rPr>
              <a:t> </a:t>
            </a:r>
            <a:endParaRPr sz="1250">
              <a:highlight>
                <a:schemeClr val="dk1"/>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REVISIÓN DE ESPECIFICACIÓN </a:t>
            </a:r>
            <a:endParaRPr/>
          </a:p>
          <a:p>
            <a:pPr indent="0" lvl="0" marL="0" rtl="0" algn="l">
              <a:spcBef>
                <a:spcPts val="0"/>
              </a:spcBef>
              <a:spcAft>
                <a:spcPts val="0"/>
              </a:spcAft>
              <a:buNone/>
            </a:pPr>
            <a:r>
              <a:t/>
            </a:r>
            <a:endParaRPr/>
          </a:p>
        </p:txBody>
      </p:sp>
      <p:sp>
        <p:nvSpPr>
          <p:cNvPr id="348" name="Google Shape;348;p37"/>
          <p:cNvSpPr txBox="1"/>
          <p:nvPr>
            <p:ph idx="1" type="body"/>
          </p:nvPr>
        </p:nvSpPr>
        <p:spPr>
          <a:xfrm>
            <a:off x="1275300" y="799900"/>
            <a:ext cx="7083300" cy="403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1600"/>
              </a:spcBef>
              <a:spcAft>
                <a:spcPts val="0"/>
              </a:spcAft>
              <a:buNone/>
            </a:pPr>
            <a:r>
              <a:rPr lang="es" sz="1350">
                <a:highlight>
                  <a:schemeClr val="dk1"/>
                </a:highlight>
                <a:latin typeface="Arial"/>
                <a:ea typeface="Arial"/>
                <a:cs typeface="Arial"/>
                <a:sym typeface="Arial"/>
              </a:rPr>
              <a:t>En la primera validación que se lleva a cabo durante la revisión se determina si todos los tipos de requisitos del producto están presentes en la especificación. El objetivo del proyecto normalmente indica los tipos apropiados de requisitos. Por ejemplo, si se está desarrollando un producto financiero pero no hay requisitos de seguridad, está claro que algo falta. Al igual que si se trata de un producto web, la falta de requisitos de usabilidad o de ‘look and feel’ puede provocar graves problemas. </a:t>
            </a:r>
            <a:endParaRPr sz="1350">
              <a:highlight>
                <a:schemeClr val="dk1"/>
              </a:highlight>
              <a:latin typeface="Arial"/>
              <a:ea typeface="Arial"/>
              <a:cs typeface="Arial"/>
              <a:sym typeface="Arial"/>
            </a:endParaRPr>
          </a:p>
          <a:p>
            <a:pPr indent="0" lvl="0" marL="0" rtl="0" algn="just">
              <a:spcBef>
                <a:spcPts val="1600"/>
              </a:spcBef>
              <a:spcAft>
                <a:spcPts val="0"/>
              </a:spcAft>
              <a:buNone/>
            </a:pPr>
            <a:r>
              <a:rPr lang="es" sz="1350">
                <a:highlight>
                  <a:schemeClr val="dk1"/>
                </a:highlight>
                <a:latin typeface="Arial"/>
                <a:ea typeface="Arial"/>
                <a:cs typeface="Arial"/>
                <a:sym typeface="Arial"/>
              </a:rPr>
              <a:t>¿Los usuarios estarán satisfechos con lo que el producto hace de tal forma que satisface lo que necesitan para su trabajo? </a:t>
            </a:r>
            <a:endParaRPr sz="1350">
              <a:highlight>
                <a:schemeClr val="dk1"/>
              </a:highlight>
              <a:latin typeface="Arial"/>
              <a:ea typeface="Arial"/>
              <a:cs typeface="Arial"/>
              <a:sym typeface="Arial"/>
            </a:endParaRPr>
          </a:p>
          <a:p>
            <a:pPr indent="0" lvl="0" marL="0" rtl="0" algn="just">
              <a:spcBef>
                <a:spcPts val="1600"/>
              </a:spcBef>
              <a:spcAft>
                <a:spcPts val="0"/>
              </a:spcAft>
              <a:buNone/>
            </a:pPr>
            <a:r>
              <a:rPr lang="es" sz="1350">
                <a:highlight>
                  <a:schemeClr val="dk1"/>
                </a:highlight>
                <a:latin typeface="Arial"/>
                <a:ea typeface="Arial"/>
                <a:cs typeface="Arial"/>
                <a:sym typeface="Arial"/>
              </a:rPr>
              <a:t>-¿Se han generado suficientes excepciones y escenarios alternativos que cubran estas eventualidades? </a:t>
            </a:r>
            <a:endParaRPr sz="1350">
              <a:highlight>
                <a:schemeClr val="dk1"/>
              </a:highlight>
              <a:latin typeface="Arial"/>
              <a:ea typeface="Arial"/>
              <a:cs typeface="Arial"/>
              <a:sym typeface="Arial"/>
            </a:endParaRPr>
          </a:p>
          <a:p>
            <a:pPr indent="0" lvl="0" marL="0" rtl="0" algn="just">
              <a:spcBef>
                <a:spcPts val="1600"/>
              </a:spcBef>
              <a:spcAft>
                <a:spcPts val="1600"/>
              </a:spcAft>
              <a:buNone/>
            </a:pPr>
            <a:r>
              <a:rPr lang="es" sz="1350">
                <a:highlight>
                  <a:schemeClr val="dk1"/>
                </a:highlight>
                <a:latin typeface="Arial"/>
                <a:ea typeface="Arial"/>
                <a:cs typeface="Arial"/>
                <a:sym typeface="Arial"/>
              </a:rPr>
              <a:t> ¿Se han definido los suficientes requisitos no funcionales necesarios para cada caso de uso?</a:t>
            </a:r>
            <a:endParaRPr sz="1350">
              <a:highlight>
                <a:schemeClr val="dk1"/>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Evolución de los requisitos </a:t>
            </a:r>
            <a:endParaRPr/>
          </a:p>
          <a:p>
            <a:pPr indent="0" lvl="0" marL="0" rtl="0" algn="l">
              <a:spcBef>
                <a:spcPts val="0"/>
              </a:spcBef>
              <a:spcAft>
                <a:spcPts val="0"/>
              </a:spcAft>
              <a:buNone/>
            </a:pPr>
            <a:r>
              <a:t/>
            </a:r>
            <a:endParaRPr/>
          </a:p>
        </p:txBody>
      </p:sp>
      <p:sp>
        <p:nvSpPr>
          <p:cNvPr id="354" name="Google Shape;354;p38"/>
          <p:cNvSpPr txBox="1"/>
          <p:nvPr>
            <p:ph idx="1" type="body"/>
          </p:nvPr>
        </p:nvSpPr>
        <p:spPr>
          <a:xfrm>
            <a:off x="1275300" y="799900"/>
            <a:ext cx="7083300" cy="403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1600"/>
              </a:spcBef>
              <a:spcAft>
                <a:spcPts val="0"/>
              </a:spcAft>
              <a:buNone/>
            </a:pPr>
            <a:r>
              <a:t/>
            </a:r>
            <a:endParaRPr sz="1350">
              <a:highlight>
                <a:schemeClr val="dk1"/>
              </a:highlight>
              <a:latin typeface="Arial"/>
              <a:ea typeface="Arial"/>
              <a:cs typeface="Arial"/>
              <a:sym typeface="Arial"/>
            </a:endParaRPr>
          </a:p>
          <a:p>
            <a:pPr indent="0" lvl="0" marL="0" rtl="0" algn="just">
              <a:spcBef>
                <a:spcPts val="1600"/>
              </a:spcBef>
              <a:spcAft>
                <a:spcPts val="1600"/>
              </a:spcAft>
              <a:buNone/>
            </a:pPr>
            <a:r>
              <a:t/>
            </a:r>
            <a:endParaRPr sz="1350">
              <a:highlight>
                <a:schemeClr val="dk1"/>
              </a:highlight>
              <a:latin typeface="Arial"/>
              <a:ea typeface="Arial"/>
              <a:cs typeface="Arial"/>
              <a:sym typeface="Arial"/>
            </a:endParaRPr>
          </a:p>
        </p:txBody>
      </p:sp>
      <p:pic>
        <p:nvPicPr>
          <p:cNvPr id="355" name="Google Shape;355;p38"/>
          <p:cNvPicPr preferRelativeResize="0"/>
          <p:nvPr/>
        </p:nvPicPr>
        <p:blipFill>
          <a:blip r:embed="rId3">
            <a:alphaModFix/>
          </a:blip>
          <a:stretch>
            <a:fillRect/>
          </a:stretch>
        </p:blipFill>
        <p:spPr>
          <a:xfrm>
            <a:off x="2195500" y="1122988"/>
            <a:ext cx="4752975" cy="3514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GESTIÓN DE CAMBIOS</a:t>
            </a:r>
            <a:r>
              <a:rPr lang="es"/>
              <a:t> </a:t>
            </a:r>
            <a:endParaRPr/>
          </a:p>
          <a:p>
            <a:pPr indent="0" lvl="0" marL="0" rtl="0" algn="l">
              <a:spcBef>
                <a:spcPts val="0"/>
              </a:spcBef>
              <a:spcAft>
                <a:spcPts val="0"/>
              </a:spcAft>
              <a:buNone/>
            </a:pPr>
            <a:r>
              <a:t/>
            </a:r>
            <a:endParaRPr/>
          </a:p>
        </p:txBody>
      </p:sp>
      <p:sp>
        <p:nvSpPr>
          <p:cNvPr id="361" name="Google Shape;361;p39"/>
          <p:cNvSpPr txBox="1"/>
          <p:nvPr>
            <p:ph idx="1" type="body"/>
          </p:nvPr>
        </p:nvSpPr>
        <p:spPr>
          <a:xfrm>
            <a:off x="1275300" y="632725"/>
            <a:ext cx="7083300" cy="40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just">
              <a:spcBef>
                <a:spcPts val="1600"/>
              </a:spcBef>
              <a:spcAft>
                <a:spcPts val="0"/>
              </a:spcAft>
              <a:buNone/>
            </a:pPr>
            <a:r>
              <a:rPr lang="es"/>
              <a:t>L</a:t>
            </a:r>
            <a:r>
              <a:rPr lang="es"/>
              <a:t>os requisitos cambian durante todo el ciclo de vida de desarrollo del producto como se vio en apartados anteriores. Los requisitos pueden evolucionar por muchos motivos. Por ejemplo, los cambios pueden ocurrir por:</a:t>
            </a:r>
            <a:endParaRPr/>
          </a:p>
          <a:p>
            <a:pPr indent="0" lvl="0" marL="0" rtl="0" algn="just">
              <a:spcBef>
                <a:spcPts val="0"/>
              </a:spcBef>
              <a:spcAft>
                <a:spcPts val="0"/>
              </a:spcAft>
              <a:buNone/>
            </a:pPr>
            <a:r>
              <a:rPr lang="es"/>
              <a:t> - Cambios tecnológicos </a:t>
            </a:r>
            <a:endParaRPr/>
          </a:p>
          <a:p>
            <a:pPr indent="0" lvl="0" marL="0" rtl="0" algn="just">
              <a:spcBef>
                <a:spcPts val="0"/>
              </a:spcBef>
              <a:spcAft>
                <a:spcPts val="0"/>
              </a:spcAft>
              <a:buNone/>
            </a:pPr>
            <a:r>
              <a:rPr lang="es"/>
              <a:t>- Cambios en las estrategias o prioridades del negocio </a:t>
            </a:r>
            <a:endParaRPr/>
          </a:p>
          <a:p>
            <a:pPr indent="0" lvl="0" marL="0" rtl="0" algn="just">
              <a:spcBef>
                <a:spcPts val="0"/>
              </a:spcBef>
              <a:spcAft>
                <a:spcPts val="0"/>
              </a:spcAft>
              <a:buNone/>
            </a:pPr>
            <a:r>
              <a:rPr lang="es"/>
              <a:t>- Modificaciones en leyes</a:t>
            </a:r>
            <a:endParaRPr/>
          </a:p>
          <a:p>
            <a:pPr indent="0" lvl="0" marL="0" rtl="0" algn="just">
              <a:spcBef>
                <a:spcPts val="0"/>
              </a:spcBef>
              <a:spcAft>
                <a:spcPts val="0"/>
              </a:spcAft>
              <a:buNone/>
            </a:pPr>
            <a:r>
              <a:rPr lang="es"/>
              <a:t> - Mal análisis de problemas que surgen </a:t>
            </a:r>
            <a:endParaRPr/>
          </a:p>
          <a:p>
            <a:pPr indent="0" lvl="0" marL="0" rtl="0" algn="just">
              <a:spcBef>
                <a:spcPts val="0"/>
              </a:spcBef>
              <a:spcAft>
                <a:spcPts val="0"/>
              </a:spcAft>
              <a:buNone/>
            </a:pPr>
            <a:r>
              <a:rPr lang="es"/>
              <a:t>- El problema que se estaba resolviendo cambió </a:t>
            </a:r>
            <a:endParaRPr/>
          </a:p>
          <a:p>
            <a:pPr indent="0" lvl="0" marL="0" rtl="0" algn="just">
              <a:spcBef>
                <a:spcPts val="0"/>
              </a:spcBef>
              <a:spcAft>
                <a:spcPts val="0"/>
              </a:spcAft>
              <a:buNone/>
            </a:pPr>
            <a:r>
              <a:rPr lang="es"/>
              <a:t>- Los usuarios cambiaron su forma de pensar o sus percepciones </a:t>
            </a:r>
            <a:endParaRPr/>
          </a:p>
          <a:p>
            <a:pPr indent="0" lvl="0" marL="0" rtl="0" algn="just">
              <a:spcBef>
                <a:spcPts val="0"/>
              </a:spcBef>
              <a:spcAft>
                <a:spcPts val="0"/>
              </a:spcAft>
              <a:buNone/>
            </a:pPr>
            <a:r>
              <a:rPr lang="es"/>
              <a:t>- Cambió el ambiente de negocios </a:t>
            </a:r>
            <a:endParaRPr/>
          </a:p>
          <a:p>
            <a:pPr indent="0" lvl="0" marL="0" rtl="0" algn="just">
              <a:spcBef>
                <a:spcPts val="0"/>
              </a:spcBef>
              <a:spcAft>
                <a:spcPts val="0"/>
              </a:spcAft>
              <a:buNone/>
            </a:pPr>
            <a:r>
              <a:rPr lang="es"/>
              <a:t>- Cambió el mercado en el cual se desenvuelve el negocio </a:t>
            </a:r>
            <a:endParaRPr/>
          </a:p>
          <a:p>
            <a:pPr indent="0" lvl="0" marL="0" rtl="0" algn="just">
              <a:spcBef>
                <a:spcPts val="0"/>
              </a:spcBef>
              <a:spcAft>
                <a:spcPts val="0"/>
              </a:spcAft>
              <a:buNone/>
            </a:pPr>
            <a:r>
              <a:rPr lang="es"/>
              <a:t>Los cambios deben controlarse y documentarse, es decir, hay que convivir con ellos y por ello la gestión de cambios es esencial para tratar dichos cambios. Cuando, durante el proyecto y una vez aceptada </a:t>
            </a:r>
            <a:r>
              <a:rPr b="1" lang="es"/>
              <a:t>la línea base de requisitos</a:t>
            </a:r>
            <a:r>
              <a:rPr lang="es"/>
              <a:t>, se solicita un cambio sobre esta línea base, estos cambios no se pueden aceptar sin más ya que podrían afectar al desarrollo de todo el sistema, o alguna parte esencial del mismo.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GESTIÓN DE CAMBIOS </a:t>
            </a:r>
            <a:endParaRPr/>
          </a:p>
          <a:p>
            <a:pPr indent="0" lvl="0" marL="0" rtl="0" algn="l">
              <a:spcBef>
                <a:spcPts val="0"/>
              </a:spcBef>
              <a:spcAft>
                <a:spcPts val="0"/>
              </a:spcAft>
              <a:buNone/>
            </a:pPr>
            <a:r>
              <a:t/>
            </a:r>
            <a:endParaRPr/>
          </a:p>
        </p:txBody>
      </p:sp>
      <p:sp>
        <p:nvSpPr>
          <p:cNvPr id="367" name="Google Shape;367;p40"/>
          <p:cNvSpPr txBox="1"/>
          <p:nvPr>
            <p:ph idx="1" type="body"/>
          </p:nvPr>
        </p:nvSpPr>
        <p:spPr>
          <a:xfrm>
            <a:off x="1275300" y="689500"/>
            <a:ext cx="7083300" cy="40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just">
              <a:spcBef>
                <a:spcPts val="1600"/>
              </a:spcBef>
              <a:spcAft>
                <a:spcPts val="0"/>
              </a:spcAft>
              <a:buNone/>
            </a:pPr>
            <a:r>
              <a:rPr lang="es"/>
              <a:t>La identificación del cambio se inicia desde el análisis de requisitos, nuevas necesidades del cliente, problemas operacionales. Después se realiza el análisis del cambio y evaluación del impacto, debiendo quedar claro cuántos requisitos se verán afectados y cuánto costará (tiempo y recursos); sólo después se toma la decisión de la implementación del cambio, que será documentada al ser realizada. Las siguientes actividades relacionadas con la gestión de cambios se enumeran a continuación:</a:t>
            </a:r>
            <a:endParaRPr/>
          </a:p>
          <a:p>
            <a:pPr indent="0" lvl="0" marL="0" rtl="0" algn="just">
              <a:spcBef>
                <a:spcPts val="0"/>
              </a:spcBef>
              <a:spcAft>
                <a:spcPts val="0"/>
              </a:spcAft>
              <a:buNone/>
            </a:pPr>
            <a:r>
              <a:rPr lang="es"/>
              <a:t> </a:t>
            </a:r>
            <a:endParaRPr/>
          </a:p>
          <a:p>
            <a:pPr indent="0" lvl="0" marL="0" rtl="0" algn="just">
              <a:spcBef>
                <a:spcPts val="0"/>
              </a:spcBef>
              <a:spcAft>
                <a:spcPts val="0"/>
              </a:spcAft>
              <a:buNone/>
            </a:pPr>
            <a:r>
              <a:rPr lang="es"/>
              <a:t>1. Evaluar el impacto del cambio sugerido. Con la matriz de trazabilidad se puede ver qué otros objetos (requisitos, módulos, casos de prueba, etc.) son afectados por el cambio.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s"/>
              <a:t>2. Valorar el cambio. Si el impacto del cambio es asumible, se aceptará el cambio y se harán las modificaciones pertinentes. Sino habrá que negociarlo con los clientes y personas involucradas en el negocio. </a:t>
            </a:r>
            <a:endParaRPr/>
          </a:p>
          <a:p>
            <a:pPr indent="0" lvl="0" marL="0" rtl="0" algn="just">
              <a:spcBef>
                <a:spcPts val="0"/>
              </a:spcBef>
              <a:spcAft>
                <a:spcPts val="0"/>
              </a:spcAft>
              <a:buNone/>
            </a:pPr>
            <a:r>
              <a:rPr lang="es"/>
              <a:t>3. Realizar el análisis de requisitos y el análisis funcional para las modificaciones introducidas y los objetos afectados. </a:t>
            </a:r>
            <a:endParaRPr/>
          </a:p>
          <a:p>
            <a:pPr indent="0" lvl="0" marL="0" rtl="0" algn="just">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GESTIÓN DE CAMBIOS </a:t>
            </a:r>
            <a:endParaRPr/>
          </a:p>
          <a:p>
            <a:pPr indent="0" lvl="0" marL="0" rtl="0" algn="l">
              <a:spcBef>
                <a:spcPts val="0"/>
              </a:spcBef>
              <a:spcAft>
                <a:spcPts val="0"/>
              </a:spcAft>
              <a:buNone/>
            </a:pPr>
            <a:r>
              <a:t/>
            </a:r>
            <a:endParaRPr/>
          </a:p>
        </p:txBody>
      </p:sp>
      <p:sp>
        <p:nvSpPr>
          <p:cNvPr id="373" name="Google Shape;373;p41"/>
          <p:cNvSpPr txBox="1"/>
          <p:nvPr>
            <p:ph idx="1" type="body"/>
          </p:nvPr>
        </p:nvSpPr>
        <p:spPr>
          <a:xfrm>
            <a:off x="1275300" y="689500"/>
            <a:ext cx="7083300" cy="40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just">
              <a:spcBef>
                <a:spcPts val="1600"/>
              </a:spcBef>
              <a:spcAft>
                <a:spcPts val="0"/>
              </a:spcAft>
              <a:buNone/>
            </a:pPr>
            <a:r>
              <a:rPr lang="es"/>
              <a:t>4. Modificar todos los productos que puedan resultar afectados por las modificaciones. Por ejemplo podrían verse afectados: </a:t>
            </a:r>
            <a:endParaRPr/>
          </a:p>
          <a:p>
            <a:pPr indent="0" lvl="0" marL="0" rtl="0" algn="just">
              <a:spcBef>
                <a:spcPts val="0"/>
              </a:spcBef>
              <a:spcAft>
                <a:spcPts val="0"/>
              </a:spcAft>
              <a:buNone/>
            </a:pPr>
            <a:r>
              <a:rPr lang="es"/>
              <a:t>- Especificación de requisitos </a:t>
            </a:r>
            <a:endParaRPr/>
          </a:p>
          <a:p>
            <a:pPr indent="0" lvl="0" marL="0" rtl="0" algn="just">
              <a:spcBef>
                <a:spcPts val="0"/>
              </a:spcBef>
              <a:spcAft>
                <a:spcPts val="0"/>
              </a:spcAft>
              <a:buNone/>
            </a:pPr>
            <a:r>
              <a:rPr lang="es"/>
              <a:t>- Plan de proyecto (en algunos casos los cambios, por su número o por su impacto, pueden implicar cambios en el plan).</a:t>
            </a:r>
            <a:endParaRPr/>
          </a:p>
          <a:p>
            <a:pPr indent="0" lvl="0" marL="0" rtl="0" algn="just">
              <a:spcBef>
                <a:spcPts val="0"/>
              </a:spcBef>
              <a:spcAft>
                <a:spcPts val="0"/>
              </a:spcAft>
              <a:buNone/>
            </a:pPr>
            <a:r>
              <a:rPr lang="es"/>
              <a:t> - Cambiar la matriz de trazabilidad (si es oportuno) </a:t>
            </a:r>
            <a:endParaRPr/>
          </a:p>
          <a:p>
            <a:pPr indent="0" lvl="0" marL="0" rtl="0" algn="just">
              <a:spcBef>
                <a:spcPts val="0"/>
              </a:spcBef>
              <a:spcAft>
                <a:spcPts val="0"/>
              </a:spcAft>
              <a:buNone/>
            </a:pPr>
            <a:r>
              <a:rPr lang="es"/>
              <a:t>5. Obtener la aprobación del cliente sobre las modificaciones introducidas.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2"/>
          <p:cNvSpPr txBox="1"/>
          <p:nvPr>
            <p:ph idx="1" type="body"/>
          </p:nvPr>
        </p:nvSpPr>
        <p:spPr>
          <a:xfrm>
            <a:off x="1275300" y="689500"/>
            <a:ext cx="7083300" cy="40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just">
              <a:spcBef>
                <a:spcPts val="160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pic>
        <p:nvPicPr>
          <p:cNvPr id="379" name="Google Shape;379;p42"/>
          <p:cNvPicPr preferRelativeResize="0"/>
          <p:nvPr/>
        </p:nvPicPr>
        <p:blipFill>
          <a:blip r:embed="rId3">
            <a:alphaModFix/>
          </a:blip>
          <a:stretch>
            <a:fillRect/>
          </a:stretch>
        </p:blipFill>
        <p:spPr>
          <a:xfrm>
            <a:off x="1585900" y="497200"/>
            <a:ext cx="5972175" cy="441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ph type="title"/>
          </p:nvPr>
        </p:nvSpPr>
        <p:spPr>
          <a:xfrm>
            <a:off x="3030625" y="1777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7200"/>
              <a:t>FIN</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Tipos de requerimientos </a:t>
            </a:r>
            <a:endParaRPr/>
          </a:p>
        </p:txBody>
      </p:sp>
      <p:sp>
        <p:nvSpPr>
          <p:cNvPr id="240" name="Google Shape;240;p19"/>
          <p:cNvSpPr txBox="1"/>
          <p:nvPr>
            <p:ph idx="1" type="body"/>
          </p:nvPr>
        </p:nvSpPr>
        <p:spPr>
          <a:xfrm>
            <a:off x="1275300" y="1078375"/>
            <a:ext cx="7083300" cy="3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highlight>
                  <a:schemeClr val="dk1"/>
                </a:highlight>
                <a:latin typeface="Arial"/>
                <a:ea typeface="Arial"/>
                <a:cs typeface="Arial"/>
                <a:sym typeface="Arial"/>
              </a:rPr>
              <a:t>Existen distintos tipos de requisitos, desde los requisitos a más alto nivel, referentes al propio negocio (requisitos de negocio) hasta los requisitos que se recogen directamente del usuario (requisitos de usuario), o los requisitos del sistema/software</a:t>
            </a:r>
            <a:endParaRPr sz="1350">
              <a:highlight>
                <a:schemeClr val="dk1"/>
              </a:highlight>
              <a:latin typeface="Arial"/>
              <a:ea typeface="Arial"/>
              <a:cs typeface="Arial"/>
              <a:sym typeface="Arial"/>
            </a:endParaRPr>
          </a:p>
          <a:p>
            <a:pPr indent="-314325" lvl="0" marL="457200" rtl="0" algn="l">
              <a:spcBef>
                <a:spcPts val="1600"/>
              </a:spcBef>
              <a:spcAft>
                <a:spcPts val="0"/>
              </a:spcAft>
              <a:buSzPts val="1350"/>
              <a:buFont typeface="Arial"/>
              <a:buChar char="●"/>
            </a:pPr>
            <a:r>
              <a:rPr lang="es" sz="1350" u="sng">
                <a:highlight>
                  <a:schemeClr val="dk1"/>
                </a:highlight>
                <a:latin typeface="Arial"/>
                <a:ea typeface="Arial"/>
                <a:cs typeface="Arial"/>
                <a:sym typeface="Arial"/>
              </a:rPr>
              <a:t>Requerimientos de negocio</a:t>
            </a:r>
            <a:r>
              <a:rPr lang="es" sz="1350">
                <a:highlight>
                  <a:schemeClr val="dk1"/>
                </a:highlight>
                <a:latin typeface="Arial"/>
                <a:ea typeface="Arial"/>
                <a:cs typeface="Arial"/>
                <a:sym typeface="Arial"/>
              </a:rPr>
              <a:t>: dan una descripción a alto nivel de lo que el sistema debe hacer. Representan los objetivos, la base del negocio, estrategias, visión, alcance y el valor esperado del desarrollo del software</a:t>
            </a:r>
            <a:endParaRPr sz="1350">
              <a:highlight>
                <a:schemeClr val="dk1"/>
              </a:highlight>
              <a:latin typeface="Arial"/>
              <a:ea typeface="Arial"/>
              <a:cs typeface="Arial"/>
              <a:sym typeface="Arial"/>
            </a:endParaRPr>
          </a:p>
          <a:p>
            <a:pPr indent="-314325" lvl="0" marL="457200" rtl="0" algn="l">
              <a:spcBef>
                <a:spcPts val="0"/>
              </a:spcBef>
              <a:spcAft>
                <a:spcPts val="0"/>
              </a:spcAft>
              <a:buSzPts val="1350"/>
              <a:buFont typeface="Arial"/>
              <a:buChar char="●"/>
            </a:pPr>
            <a:r>
              <a:rPr lang="es" sz="1350" u="sng">
                <a:highlight>
                  <a:schemeClr val="dk1"/>
                </a:highlight>
                <a:latin typeface="Arial"/>
                <a:ea typeface="Arial"/>
                <a:cs typeface="Arial"/>
                <a:sym typeface="Arial"/>
              </a:rPr>
              <a:t>Requerimientos de usuario</a:t>
            </a:r>
            <a:r>
              <a:rPr lang="es" sz="1350">
                <a:highlight>
                  <a:schemeClr val="dk1"/>
                </a:highlight>
                <a:latin typeface="Arial"/>
                <a:ea typeface="Arial"/>
                <a:cs typeface="Arial"/>
                <a:sym typeface="Arial"/>
              </a:rPr>
              <a:t>: Son una descripción de las tareas que el sistema ha de ejecutar cuando el usuario opera con él. Estos requisitos describen la funcionalidad necesaria para satisfacer tareas específicas, necesidades operacionales y grupos de usuarios.</a:t>
            </a:r>
            <a:endParaRPr sz="1350">
              <a:highlight>
                <a:schemeClr val="dk1"/>
              </a:highlight>
              <a:latin typeface="Arial"/>
              <a:ea typeface="Arial"/>
              <a:cs typeface="Arial"/>
              <a:sym typeface="Arial"/>
            </a:endParaRPr>
          </a:p>
          <a:p>
            <a:pPr indent="-314325" lvl="0" marL="457200" rtl="0" algn="l">
              <a:spcBef>
                <a:spcPts val="0"/>
              </a:spcBef>
              <a:spcAft>
                <a:spcPts val="0"/>
              </a:spcAft>
              <a:buSzPts val="1350"/>
              <a:buFont typeface="Arial"/>
              <a:buChar char="●"/>
            </a:pPr>
            <a:r>
              <a:rPr lang="es" sz="1350" u="sng">
                <a:highlight>
                  <a:schemeClr val="dk1"/>
                </a:highlight>
                <a:latin typeface="Arial"/>
                <a:ea typeface="Arial"/>
                <a:cs typeface="Arial"/>
                <a:sym typeface="Arial"/>
              </a:rPr>
              <a:t>Requerimientos</a:t>
            </a:r>
            <a:r>
              <a:rPr lang="es" sz="1350" u="sng">
                <a:highlight>
                  <a:schemeClr val="dk1"/>
                </a:highlight>
                <a:latin typeface="Arial"/>
                <a:ea typeface="Arial"/>
                <a:cs typeface="Arial"/>
                <a:sym typeface="Arial"/>
              </a:rPr>
              <a:t> de sistema</a:t>
            </a:r>
            <a:r>
              <a:rPr lang="es" sz="1350">
                <a:highlight>
                  <a:schemeClr val="dk1"/>
                </a:highlight>
                <a:latin typeface="Arial"/>
                <a:ea typeface="Arial"/>
                <a:cs typeface="Arial"/>
                <a:sym typeface="Arial"/>
              </a:rPr>
              <a:t>: Definen las funcionalidades y características que debe tener el sistema para satisfacer tanto los requisitos de negocio como los de usuario.</a:t>
            </a:r>
            <a:endParaRPr sz="1350">
              <a:highlight>
                <a:schemeClr val="dk1"/>
              </a:highlight>
              <a:latin typeface="Arial"/>
              <a:ea typeface="Arial"/>
              <a:cs typeface="Arial"/>
              <a:sym typeface="Arial"/>
            </a:endParaRPr>
          </a:p>
          <a:p>
            <a:pPr indent="-314325" lvl="0" marL="457200" rtl="0" algn="l">
              <a:spcBef>
                <a:spcPts val="0"/>
              </a:spcBef>
              <a:spcAft>
                <a:spcPts val="0"/>
              </a:spcAft>
              <a:buSzPts val="1350"/>
              <a:buFont typeface="Arial"/>
              <a:buChar char="●"/>
            </a:pPr>
            <a:r>
              <a:rPr lang="es" sz="1350" u="sng">
                <a:highlight>
                  <a:schemeClr val="dk1"/>
                </a:highlight>
                <a:latin typeface="Arial"/>
                <a:ea typeface="Arial"/>
                <a:cs typeface="Arial"/>
                <a:sym typeface="Arial"/>
              </a:rPr>
              <a:t>Restricciones</a:t>
            </a:r>
            <a:r>
              <a:rPr lang="es" sz="1350">
                <a:highlight>
                  <a:schemeClr val="dk1"/>
                </a:highlight>
                <a:latin typeface="Arial"/>
                <a:ea typeface="Arial"/>
                <a:cs typeface="Arial"/>
                <a:sym typeface="Arial"/>
              </a:rPr>
              <a:t>: Son condiciones que limitan las elecciones disponibles al diseñador o programador</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Requisitos funcionales</a:t>
            </a:r>
            <a:endParaRPr/>
          </a:p>
        </p:txBody>
      </p:sp>
      <p:sp>
        <p:nvSpPr>
          <p:cNvPr id="246" name="Google Shape;246;p20"/>
          <p:cNvSpPr txBox="1"/>
          <p:nvPr>
            <p:ph idx="1" type="body"/>
          </p:nvPr>
        </p:nvSpPr>
        <p:spPr>
          <a:xfrm>
            <a:off x="1297500" y="1213350"/>
            <a:ext cx="7083300" cy="36903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350">
              <a:highlight>
                <a:schemeClr val="dk1"/>
              </a:highlight>
              <a:latin typeface="Arial"/>
              <a:ea typeface="Arial"/>
              <a:cs typeface="Arial"/>
              <a:sym typeface="Arial"/>
            </a:endParaRPr>
          </a:p>
          <a:p>
            <a:pPr indent="0" lvl="0" marL="457200" rtl="0" algn="just">
              <a:spcBef>
                <a:spcPts val="1600"/>
              </a:spcBef>
              <a:spcAft>
                <a:spcPts val="0"/>
              </a:spcAft>
              <a:buNone/>
            </a:pPr>
            <a:r>
              <a:t/>
            </a:r>
            <a:endParaRPr sz="1350">
              <a:highlight>
                <a:schemeClr val="dk1"/>
              </a:highlight>
              <a:latin typeface="Arial"/>
              <a:ea typeface="Arial"/>
              <a:cs typeface="Arial"/>
              <a:sym typeface="Arial"/>
            </a:endParaRPr>
          </a:p>
          <a:p>
            <a:pPr indent="0" lvl="0" marL="0" rtl="0" algn="just">
              <a:spcBef>
                <a:spcPts val="1600"/>
              </a:spcBef>
              <a:spcAft>
                <a:spcPts val="0"/>
              </a:spcAft>
              <a:buNone/>
            </a:pPr>
            <a:r>
              <a:rPr lang="es" sz="1350">
                <a:highlight>
                  <a:schemeClr val="dk1"/>
                </a:highlight>
                <a:latin typeface="Arial"/>
                <a:ea typeface="Arial"/>
                <a:cs typeface="Arial"/>
                <a:sym typeface="Arial"/>
              </a:rPr>
              <a:t>Los requisitos funcionales especifican qué debe hacer el producto. Describen las acciones que el producto debe llevar a cabo. Hay que pensar en estos requisitos como aquello que el producto debe hacer desde el punto de vista del negocio. Los agentes del negocio describirán estas acciones que el producto deberá realizar para completar alguna parte de su trabajo. Los requisitos funcionales también pueden verse como requisitos independientes a cualquier tecnología. Son la esencia del trabajo. </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Requisitos no funcionales</a:t>
            </a:r>
            <a:endParaRPr/>
          </a:p>
        </p:txBody>
      </p:sp>
      <p:sp>
        <p:nvSpPr>
          <p:cNvPr id="252" name="Google Shape;252;p21"/>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350">
                <a:highlight>
                  <a:schemeClr val="dk1"/>
                </a:highlight>
                <a:latin typeface="Arial"/>
                <a:ea typeface="Arial"/>
                <a:cs typeface="Arial"/>
                <a:sym typeface="Arial"/>
              </a:rPr>
              <a:t>Los requisitos no funcionales son las cualidades que debe tener el producto. Estos requisitos hacen que el producto sea atractivo, útil, rápido, fiable o seguro. Estas propiedades no son requeridas porque no son actividades funcionales del producto, pero son deseables, ya que el cliente espera que las actividades sean ejecutadas de cierta manera y con un específico grado de calidad. </a:t>
            </a:r>
            <a:endParaRPr sz="1350">
              <a:highlight>
                <a:schemeClr val="dk1"/>
              </a:highlight>
              <a:latin typeface="Arial"/>
              <a:ea typeface="Arial"/>
              <a:cs typeface="Arial"/>
              <a:sym typeface="Arial"/>
            </a:endParaRPr>
          </a:p>
          <a:p>
            <a:pPr indent="0" lvl="0" marL="0" rtl="0" algn="just">
              <a:spcBef>
                <a:spcPts val="1600"/>
              </a:spcBef>
              <a:spcAft>
                <a:spcPts val="0"/>
              </a:spcAft>
              <a:buNone/>
            </a:pPr>
            <a:r>
              <a:rPr lang="es" sz="1350">
                <a:highlight>
                  <a:schemeClr val="dk1"/>
                </a:highlight>
                <a:latin typeface="Arial"/>
                <a:ea typeface="Arial"/>
                <a:cs typeface="Arial"/>
                <a:sym typeface="Arial"/>
              </a:rPr>
              <a:t>Los requisitos no funcionales se pueden clasificar de diferentes formas, por ejemplo:</a:t>
            </a:r>
            <a:endParaRPr sz="1350">
              <a:highlight>
                <a:schemeClr val="dk1"/>
              </a:highlight>
              <a:latin typeface="Arial"/>
              <a:ea typeface="Arial"/>
              <a:cs typeface="Arial"/>
              <a:sym typeface="Arial"/>
            </a:endParaRPr>
          </a:p>
          <a:p>
            <a:pPr indent="-314325" lvl="0" marL="457200" rtl="0" algn="just">
              <a:lnSpc>
                <a:spcPct val="100000"/>
              </a:lnSpc>
              <a:spcBef>
                <a:spcPts val="1600"/>
              </a:spcBef>
              <a:spcAft>
                <a:spcPts val="0"/>
              </a:spcAft>
              <a:buSzPts val="1350"/>
              <a:buFont typeface="Arial"/>
              <a:buChar char="●"/>
            </a:pPr>
            <a:r>
              <a:rPr lang="es" sz="1350">
                <a:highlight>
                  <a:schemeClr val="dk1"/>
                </a:highlight>
                <a:latin typeface="Arial"/>
                <a:ea typeface="Arial"/>
                <a:cs typeface="Arial"/>
                <a:sym typeface="Arial"/>
              </a:rPr>
              <a:t>Look and feel</a:t>
            </a:r>
            <a:endParaRPr sz="1350">
              <a:highlight>
                <a:schemeClr val="dk1"/>
              </a:highlight>
              <a:latin typeface="Arial"/>
              <a:ea typeface="Arial"/>
              <a:cs typeface="Arial"/>
              <a:sym typeface="Arial"/>
            </a:endParaRPr>
          </a:p>
          <a:p>
            <a:pPr indent="-314325" lvl="0" marL="457200" rtl="0" algn="just">
              <a:lnSpc>
                <a:spcPct val="100000"/>
              </a:lnSpc>
              <a:spcBef>
                <a:spcPts val="0"/>
              </a:spcBef>
              <a:spcAft>
                <a:spcPts val="0"/>
              </a:spcAft>
              <a:buSzPts val="1350"/>
              <a:buFont typeface="Arial"/>
              <a:buChar char="●"/>
            </a:pPr>
            <a:r>
              <a:rPr lang="es" sz="1350">
                <a:highlight>
                  <a:schemeClr val="dk1"/>
                </a:highlight>
                <a:latin typeface="Arial"/>
                <a:ea typeface="Arial"/>
                <a:cs typeface="Arial"/>
                <a:sym typeface="Arial"/>
              </a:rPr>
              <a:t>Usabilidad</a:t>
            </a:r>
            <a:endParaRPr sz="1350">
              <a:highlight>
                <a:schemeClr val="dk1"/>
              </a:highlight>
              <a:latin typeface="Arial"/>
              <a:ea typeface="Arial"/>
              <a:cs typeface="Arial"/>
              <a:sym typeface="Arial"/>
            </a:endParaRPr>
          </a:p>
          <a:p>
            <a:pPr indent="-314325" lvl="0" marL="457200" rtl="0" algn="just">
              <a:lnSpc>
                <a:spcPct val="100000"/>
              </a:lnSpc>
              <a:spcBef>
                <a:spcPts val="0"/>
              </a:spcBef>
              <a:spcAft>
                <a:spcPts val="0"/>
              </a:spcAft>
              <a:buSzPts val="1350"/>
              <a:buFont typeface="Arial"/>
              <a:buChar char="●"/>
            </a:pPr>
            <a:r>
              <a:rPr lang="es" sz="1350">
                <a:highlight>
                  <a:schemeClr val="dk1"/>
                </a:highlight>
                <a:latin typeface="Arial"/>
                <a:ea typeface="Arial"/>
                <a:cs typeface="Arial"/>
                <a:sym typeface="Arial"/>
              </a:rPr>
              <a:t>Ejecución</a:t>
            </a:r>
            <a:endParaRPr sz="1350">
              <a:highlight>
                <a:schemeClr val="dk1"/>
              </a:highlight>
              <a:latin typeface="Arial"/>
              <a:ea typeface="Arial"/>
              <a:cs typeface="Arial"/>
              <a:sym typeface="Arial"/>
            </a:endParaRPr>
          </a:p>
          <a:p>
            <a:pPr indent="-314325" lvl="0" marL="457200" rtl="0" algn="just">
              <a:lnSpc>
                <a:spcPct val="100000"/>
              </a:lnSpc>
              <a:spcBef>
                <a:spcPts val="0"/>
              </a:spcBef>
              <a:spcAft>
                <a:spcPts val="0"/>
              </a:spcAft>
              <a:buSzPts val="1350"/>
              <a:buFont typeface="Arial"/>
              <a:buChar char="●"/>
            </a:pPr>
            <a:r>
              <a:rPr lang="es" sz="1350">
                <a:highlight>
                  <a:schemeClr val="dk1"/>
                </a:highlight>
                <a:latin typeface="Arial"/>
                <a:ea typeface="Arial"/>
                <a:cs typeface="Arial"/>
                <a:sym typeface="Arial"/>
              </a:rPr>
              <a:t>Operacional</a:t>
            </a:r>
            <a:endParaRPr sz="1350">
              <a:highlight>
                <a:schemeClr val="dk1"/>
              </a:highlight>
              <a:latin typeface="Arial"/>
              <a:ea typeface="Arial"/>
              <a:cs typeface="Arial"/>
              <a:sym typeface="Arial"/>
            </a:endParaRPr>
          </a:p>
          <a:p>
            <a:pPr indent="-314325" lvl="0" marL="457200" rtl="0" algn="just">
              <a:lnSpc>
                <a:spcPct val="100000"/>
              </a:lnSpc>
              <a:spcBef>
                <a:spcPts val="0"/>
              </a:spcBef>
              <a:spcAft>
                <a:spcPts val="0"/>
              </a:spcAft>
              <a:buSzPts val="1350"/>
              <a:buFont typeface="Arial"/>
              <a:buChar char="●"/>
            </a:pPr>
            <a:r>
              <a:rPr lang="es" sz="1350">
                <a:highlight>
                  <a:schemeClr val="dk1"/>
                </a:highlight>
                <a:latin typeface="Arial"/>
                <a:ea typeface="Arial"/>
                <a:cs typeface="Arial"/>
                <a:sym typeface="Arial"/>
              </a:rPr>
              <a:t>Mantenibilidad y soporte</a:t>
            </a:r>
            <a:endParaRPr sz="1350">
              <a:highlight>
                <a:schemeClr val="dk1"/>
              </a:highlight>
              <a:latin typeface="Arial"/>
              <a:ea typeface="Arial"/>
              <a:cs typeface="Arial"/>
              <a:sym typeface="Arial"/>
            </a:endParaRPr>
          </a:p>
          <a:p>
            <a:pPr indent="-314325" lvl="0" marL="457200" rtl="0" algn="just">
              <a:lnSpc>
                <a:spcPct val="100000"/>
              </a:lnSpc>
              <a:spcBef>
                <a:spcPts val="0"/>
              </a:spcBef>
              <a:spcAft>
                <a:spcPts val="0"/>
              </a:spcAft>
              <a:buSzPts val="1350"/>
              <a:buFont typeface="Arial"/>
              <a:buChar char="●"/>
            </a:pPr>
            <a:r>
              <a:rPr lang="es" sz="1350">
                <a:highlight>
                  <a:schemeClr val="dk1"/>
                </a:highlight>
                <a:latin typeface="Arial"/>
                <a:ea typeface="Arial"/>
                <a:cs typeface="Arial"/>
                <a:sym typeface="Arial"/>
              </a:rPr>
              <a:t>Seguridad </a:t>
            </a:r>
            <a:endParaRPr sz="1350">
              <a:highlight>
                <a:schemeClr val="dk1"/>
              </a:highlight>
              <a:latin typeface="Arial"/>
              <a:ea typeface="Arial"/>
              <a:cs typeface="Arial"/>
              <a:sym typeface="Arial"/>
            </a:endParaRPr>
          </a:p>
          <a:p>
            <a:pPr indent="-314325" lvl="0" marL="457200" rtl="0" algn="just">
              <a:lnSpc>
                <a:spcPct val="100000"/>
              </a:lnSpc>
              <a:spcBef>
                <a:spcPts val="0"/>
              </a:spcBef>
              <a:spcAft>
                <a:spcPts val="0"/>
              </a:spcAft>
              <a:buSzPts val="1350"/>
              <a:buFont typeface="Arial"/>
              <a:buChar char="●"/>
            </a:pPr>
            <a:r>
              <a:rPr lang="es" sz="1350">
                <a:highlight>
                  <a:schemeClr val="dk1"/>
                </a:highlight>
                <a:latin typeface="Arial"/>
                <a:ea typeface="Arial"/>
                <a:cs typeface="Arial"/>
                <a:sym typeface="Arial"/>
              </a:rPr>
              <a:t>Políticas y culturales </a:t>
            </a:r>
            <a:endParaRPr sz="1350">
              <a:highlight>
                <a:schemeClr val="dk1"/>
              </a:highlight>
              <a:latin typeface="Arial"/>
              <a:ea typeface="Arial"/>
              <a:cs typeface="Arial"/>
              <a:sym typeface="Arial"/>
            </a:endParaRPr>
          </a:p>
          <a:p>
            <a:pPr indent="-314325" lvl="0" marL="457200" rtl="0" algn="just">
              <a:lnSpc>
                <a:spcPct val="100000"/>
              </a:lnSpc>
              <a:spcBef>
                <a:spcPts val="0"/>
              </a:spcBef>
              <a:spcAft>
                <a:spcPts val="0"/>
              </a:spcAft>
              <a:buSzPts val="1350"/>
              <a:buFont typeface="Arial"/>
              <a:buChar char="●"/>
            </a:pPr>
            <a:r>
              <a:rPr lang="es" sz="1350">
                <a:highlight>
                  <a:schemeClr val="dk1"/>
                </a:highlight>
                <a:latin typeface="Arial"/>
                <a:ea typeface="Arial"/>
                <a:cs typeface="Arial"/>
                <a:sym typeface="Arial"/>
              </a:rPr>
              <a:t>Legal</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Desarrollo de requerimientos</a:t>
            </a:r>
            <a:endParaRPr/>
          </a:p>
          <a:p>
            <a:pPr indent="0" lvl="0" marL="0" rtl="0" algn="l">
              <a:spcBef>
                <a:spcPts val="0"/>
              </a:spcBef>
              <a:spcAft>
                <a:spcPts val="0"/>
              </a:spcAft>
              <a:buNone/>
            </a:pPr>
            <a:r>
              <a:t/>
            </a:r>
            <a:endParaRPr/>
          </a:p>
        </p:txBody>
      </p:sp>
      <p:sp>
        <p:nvSpPr>
          <p:cNvPr id="258" name="Google Shape;258;p22"/>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La ingeniería de requisitos comprende el desarrollo y gestión de requisitos.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314325" lvl="0" marL="457200" rtl="0" algn="just">
              <a:lnSpc>
                <a:spcPct val="100000"/>
              </a:lnSpc>
              <a:spcBef>
                <a:spcPts val="0"/>
              </a:spcBef>
              <a:spcAft>
                <a:spcPts val="0"/>
              </a:spcAft>
              <a:buSzPts val="1350"/>
              <a:buFont typeface="Arial"/>
              <a:buChar char="●"/>
            </a:pPr>
            <a:r>
              <a:rPr lang="es" sz="1350">
                <a:highlight>
                  <a:schemeClr val="dk1"/>
                </a:highlight>
                <a:latin typeface="Arial"/>
                <a:ea typeface="Arial"/>
                <a:cs typeface="Arial"/>
                <a:sym typeface="Arial"/>
              </a:rPr>
              <a:t>El desarrollo de requisitos implica entender los requisitos de negocio, identificar los requisitos de usuario y trasladar los requisitos de usuario y de negocio a requisitos de sistema/software.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314325" lvl="0" marL="457200" rtl="0" algn="just">
              <a:lnSpc>
                <a:spcPct val="100000"/>
              </a:lnSpc>
              <a:spcBef>
                <a:spcPts val="0"/>
              </a:spcBef>
              <a:spcAft>
                <a:spcPts val="0"/>
              </a:spcAft>
              <a:buSzPts val="1350"/>
              <a:buFont typeface="Arial"/>
              <a:buChar char="●"/>
            </a:pPr>
            <a:r>
              <a:rPr lang="es" sz="1350">
                <a:highlight>
                  <a:schemeClr val="dk1"/>
                </a:highlight>
                <a:latin typeface="Arial"/>
                <a:ea typeface="Arial"/>
                <a:cs typeface="Arial"/>
                <a:sym typeface="Arial"/>
              </a:rPr>
              <a:t>La gestión de requisitos implica gestionar los cambios de requisitos y mantener la consistencia entre los requisitos y otros productos de trabajo del proyecto.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Desarrollo de requerimientos</a:t>
            </a:r>
            <a:endParaRPr/>
          </a:p>
          <a:p>
            <a:pPr indent="0" lvl="0" marL="0" rtl="0" algn="l">
              <a:spcBef>
                <a:spcPts val="0"/>
              </a:spcBef>
              <a:spcAft>
                <a:spcPts val="0"/>
              </a:spcAft>
              <a:buNone/>
            </a:pPr>
            <a:r>
              <a:t/>
            </a:r>
            <a:endParaRPr/>
          </a:p>
        </p:txBody>
      </p:sp>
      <p:pic>
        <p:nvPicPr>
          <p:cNvPr id="264" name="Google Shape;264;p23"/>
          <p:cNvPicPr preferRelativeResize="0"/>
          <p:nvPr/>
        </p:nvPicPr>
        <p:blipFill>
          <a:blip r:embed="rId3">
            <a:alphaModFix/>
          </a:blip>
          <a:stretch>
            <a:fillRect/>
          </a:stretch>
        </p:blipFill>
        <p:spPr>
          <a:xfrm>
            <a:off x="1144277" y="1220325"/>
            <a:ext cx="7345351" cy="362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Obtención de requerimientos</a:t>
            </a:r>
            <a:endParaRPr/>
          </a:p>
          <a:p>
            <a:pPr indent="0" lvl="0" marL="0" rtl="0" algn="l">
              <a:spcBef>
                <a:spcPts val="0"/>
              </a:spcBef>
              <a:spcAft>
                <a:spcPts val="0"/>
              </a:spcAft>
              <a:buNone/>
            </a:pPr>
            <a:r>
              <a:t/>
            </a:r>
            <a:endParaRPr/>
          </a:p>
        </p:txBody>
      </p:sp>
      <p:sp>
        <p:nvSpPr>
          <p:cNvPr id="270" name="Google Shape;270;p24"/>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Un buen proceso de obtención de requisitos soporta el desarrollo de la especificación de los requisitos, de tal forma que tengan los siguientes atributos:</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Los requisitos han de ser completos, consistentes y han de estar dentro del alcance del proyecto</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Los requisitos son identificados de forma única y han de priorizarse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Cumplen con los objetivos de los clientes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Son viables y apropiados para el desarrollo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Están indicados de forma clara y no ambigua</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Los requisitos han de ser “testeables”, es decir, es necesario que sean comprobables para poder validarlos y verificarlos en etapas posteriores. Deben tener capacidad de prueba.</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Obtención de requerimientos</a:t>
            </a:r>
            <a:endParaRPr/>
          </a:p>
          <a:p>
            <a:pPr indent="0" lvl="0" marL="0" rtl="0" algn="l">
              <a:spcBef>
                <a:spcPts val="0"/>
              </a:spcBef>
              <a:spcAft>
                <a:spcPts val="0"/>
              </a:spcAft>
              <a:buNone/>
            </a:pPr>
            <a:r>
              <a:t/>
            </a:r>
            <a:endParaRPr/>
          </a:p>
        </p:txBody>
      </p:sp>
      <p:sp>
        <p:nvSpPr>
          <p:cNvPr id="276" name="Google Shape;276;p25"/>
          <p:cNvSpPr txBox="1"/>
          <p:nvPr>
            <p:ph idx="1" type="body"/>
          </p:nvPr>
        </p:nvSpPr>
        <p:spPr>
          <a:xfrm>
            <a:off x="1275300" y="973425"/>
            <a:ext cx="7083300" cy="40350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El analista es un traductor. Entiende lo que los usuarios y los involucrados en el negocio están diciendo sobre el trabajo, y después traduce este conocimiento en requisitos para el producto. Las tareas asignadas al analista de requisitos son:</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 </a:t>
            </a:r>
            <a:r>
              <a:rPr b="1" lang="es" sz="1350">
                <a:highlight>
                  <a:schemeClr val="dk1"/>
                </a:highlight>
                <a:latin typeface="Arial"/>
                <a:ea typeface="Arial"/>
                <a:cs typeface="Arial"/>
                <a:sym typeface="Arial"/>
              </a:rPr>
              <a:t>Observar y aprender el trabajo que realizan los usuarios,</a:t>
            </a:r>
            <a:r>
              <a:rPr lang="es" sz="1350">
                <a:highlight>
                  <a:schemeClr val="dk1"/>
                </a:highlight>
                <a:latin typeface="Arial"/>
                <a:ea typeface="Arial"/>
                <a:cs typeface="Arial"/>
                <a:sym typeface="Arial"/>
              </a:rPr>
              <a:t> y entenderlo desde su punto de vista. Para ello será necesario realizarles preguntas sobre lo que están haciendo y por qué lo están haciendo.</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 </a:t>
            </a:r>
            <a:r>
              <a:rPr b="1" lang="es" sz="1350">
                <a:highlight>
                  <a:schemeClr val="dk1"/>
                </a:highlight>
                <a:latin typeface="Arial"/>
                <a:ea typeface="Arial"/>
                <a:cs typeface="Arial"/>
                <a:sym typeface="Arial"/>
              </a:rPr>
              <a:t>Interpretar el trabajo</a:t>
            </a:r>
            <a:r>
              <a:rPr lang="es" sz="1350">
                <a:highlight>
                  <a:schemeClr val="dk1"/>
                </a:highlight>
                <a:latin typeface="Arial"/>
                <a:ea typeface="Arial"/>
                <a:cs typeface="Arial"/>
                <a:sym typeface="Arial"/>
              </a:rPr>
              <a:t>. El usuario es el experto en el trabajo que lleva a cabo. Sin embargo, el analista debe filtrar la descripción para obtener la esencia real del trabajo.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a:t>
            </a:r>
            <a:r>
              <a:rPr b="1" lang="es" sz="1350">
                <a:highlight>
                  <a:schemeClr val="dk1"/>
                </a:highlight>
                <a:latin typeface="Arial"/>
                <a:ea typeface="Arial"/>
                <a:cs typeface="Arial"/>
                <a:sym typeface="Arial"/>
              </a:rPr>
              <a:t>Inventar mejores maneras de hacer el trabajo</a:t>
            </a:r>
            <a:r>
              <a:rPr lang="es" sz="1350">
                <a:highlight>
                  <a:schemeClr val="dk1"/>
                </a:highlight>
                <a:latin typeface="Arial"/>
                <a:ea typeface="Arial"/>
                <a:cs typeface="Arial"/>
                <a:sym typeface="Arial"/>
              </a:rPr>
              <a:t>. Una vez que el analista de requisitos captura la esencia, interpreta lo que el producto debe hacer para satisfacer esa parte del trabajo. Al mismo tiempo, y con la ayuda de los involucrados en el negocio, crea un producto para mejorar el trabajo.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rPr lang="es" sz="1350">
                <a:highlight>
                  <a:schemeClr val="dk1"/>
                </a:highlight>
                <a:latin typeface="Arial"/>
                <a:ea typeface="Arial"/>
                <a:cs typeface="Arial"/>
                <a:sym typeface="Arial"/>
              </a:rPr>
              <a:t>- </a:t>
            </a:r>
            <a:r>
              <a:rPr b="1" lang="es" sz="1350">
                <a:highlight>
                  <a:schemeClr val="dk1"/>
                </a:highlight>
                <a:latin typeface="Arial"/>
                <a:ea typeface="Arial"/>
                <a:cs typeface="Arial"/>
                <a:sym typeface="Arial"/>
              </a:rPr>
              <a:t>Registrar los resultados en la especificación de requisitos y en modelos de análisis</a:t>
            </a:r>
            <a:r>
              <a:rPr lang="es" sz="1350">
                <a:highlight>
                  <a:schemeClr val="dk1"/>
                </a:highlight>
                <a:latin typeface="Arial"/>
                <a:ea typeface="Arial"/>
                <a:cs typeface="Arial"/>
                <a:sym typeface="Arial"/>
              </a:rPr>
              <a:t>. El analista de requisitos debe asegurarse de que los involucrados en el negocio y él tienen el mismo entendimiento del producto, y de que los involucrados en el negocio estén de acuerdo y entiendan que ese es el producto necesario.</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lnSpc>
                <a:spcPct val="100000"/>
              </a:lnSpc>
              <a:spcBef>
                <a:spcPts val="0"/>
              </a:spcBef>
              <a:spcAft>
                <a:spcPts val="0"/>
              </a:spcAft>
              <a:buNone/>
            </a:pPr>
            <a:r>
              <a:t/>
            </a:r>
            <a:endParaRPr sz="1350">
              <a:highlight>
                <a:schemeClr val="dk1"/>
              </a:highlight>
              <a:latin typeface="Arial"/>
              <a:ea typeface="Arial"/>
              <a:cs typeface="Arial"/>
              <a:sym typeface="Arial"/>
            </a:endParaRPr>
          </a:p>
          <a:p>
            <a:pPr indent="0" lvl="0" marL="0" rtl="0" algn="just">
              <a:spcBef>
                <a:spcPts val="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0"/>
              </a:spcAft>
              <a:buNone/>
            </a:pPr>
            <a:r>
              <a:t/>
            </a:r>
            <a:endParaRPr sz="1350">
              <a:highlight>
                <a:schemeClr val="dk1"/>
              </a:highlight>
              <a:latin typeface="Arial"/>
              <a:ea typeface="Arial"/>
              <a:cs typeface="Arial"/>
              <a:sym typeface="Arial"/>
            </a:endParaRPr>
          </a:p>
          <a:p>
            <a:pPr indent="0" lvl="0" marL="0" rtl="0" algn="l">
              <a:spcBef>
                <a:spcPts val="1600"/>
              </a:spcBef>
              <a:spcAft>
                <a:spcPts val="1600"/>
              </a:spcAft>
              <a:buNone/>
            </a:pPr>
            <a:r>
              <a:t/>
            </a:r>
            <a:endParaRPr sz="1350">
              <a:highlight>
                <a:schemeClr val="dk1"/>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